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1" r:id="rId6"/>
    <p:sldId id="257" r:id="rId7"/>
    <p:sldId id="288" r:id="rId8"/>
    <p:sldId id="259" r:id="rId9"/>
    <p:sldId id="289" r:id="rId10"/>
    <p:sldId id="299" r:id="rId11"/>
    <p:sldId id="291" r:id="rId12"/>
    <p:sldId id="292" r:id="rId13"/>
    <p:sldId id="293" r:id="rId14"/>
    <p:sldId id="294" r:id="rId15"/>
    <p:sldId id="295" r:id="rId16"/>
    <p:sldId id="261" r:id="rId17"/>
    <p:sldId id="296" r:id="rId18"/>
    <p:sldId id="301" r:id="rId19"/>
    <p:sldId id="304" r:id="rId20"/>
    <p:sldId id="300" r:id="rId21"/>
    <p:sldId id="302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298" r:id="rId33"/>
    <p:sldId id="316" r:id="rId34"/>
    <p:sldId id="317" r:id="rId35"/>
    <p:sldId id="319" r:id="rId36"/>
    <p:sldId id="303" r:id="rId37"/>
    <p:sldId id="282" r:id="rId3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6C33306D-5191-427D-8D27-CB266B0B0140}">
          <p14:sldIdLst>
            <p14:sldId id="256"/>
          </p14:sldIdLst>
        </p14:section>
        <p14:section name="Contents" id="{64F1F8AB-AB09-43F1-979B-018E309492CA}">
          <p14:sldIdLst>
            <p14:sldId id="281"/>
            <p14:sldId id="257"/>
            <p14:sldId id="288"/>
            <p14:sldId id="259"/>
            <p14:sldId id="289"/>
            <p14:sldId id="299"/>
            <p14:sldId id="291"/>
            <p14:sldId id="292"/>
            <p14:sldId id="293"/>
            <p14:sldId id="294"/>
            <p14:sldId id="295"/>
            <p14:sldId id="261"/>
            <p14:sldId id="296"/>
            <p14:sldId id="301"/>
            <p14:sldId id="304"/>
            <p14:sldId id="300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98"/>
            <p14:sldId id="316"/>
            <p14:sldId id="317"/>
            <p14:sldId id="319"/>
            <p14:sldId id="30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299"/>
    <a:srgbClr val="9C9292"/>
    <a:srgbClr val="7DA3D0"/>
    <a:srgbClr val="72BEDE"/>
    <a:srgbClr val="257191"/>
    <a:srgbClr val="A8A5C4"/>
    <a:srgbClr val="D8B25C"/>
    <a:srgbClr val="FFFFFF"/>
    <a:srgbClr val="DC8047"/>
    <a:srgbClr val="4F81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 autoAdjust="0"/>
    <p:restoredTop sz="94660"/>
  </p:normalViewPr>
  <p:slideViewPr>
    <p:cSldViewPr snapToGrid="0">
      <p:cViewPr>
        <p:scale>
          <a:sx n="75" d="100"/>
          <a:sy n="75" d="100"/>
        </p:scale>
        <p:origin x="61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A1D7EC-EE8A-401C-B391-846C7D7D4157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5F34E9-5392-41C1-9EBC-C9A0F9E35D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Avenir Next LT Pro Light" panose="020B0304020202020204" pitchFamily="34" charset="0"/>
            </a:rPr>
            <a:t>Online hospitality marketplace</a:t>
          </a:r>
        </a:p>
      </dgm:t>
    </dgm:pt>
    <dgm:pt modelId="{DF789BE0-906E-4E6A-9520-223672E1AC07}" type="parTrans" cxnId="{4FBCC9F5-06F7-4268-BF93-62C3608BE3DE}">
      <dgm:prSet/>
      <dgm:spPr/>
      <dgm:t>
        <a:bodyPr/>
        <a:lstStyle/>
        <a:p>
          <a:endParaRPr lang="en-US"/>
        </a:p>
      </dgm:t>
    </dgm:pt>
    <dgm:pt modelId="{36F59575-97A2-4A9A-8703-C97F6269FAF7}" type="sibTrans" cxnId="{4FBCC9F5-06F7-4268-BF93-62C3608BE3DE}">
      <dgm:prSet/>
      <dgm:spPr/>
      <dgm:t>
        <a:bodyPr/>
        <a:lstStyle/>
        <a:p>
          <a:endParaRPr lang="en-US"/>
        </a:p>
      </dgm:t>
    </dgm:pt>
    <dgm:pt modelId="{DE3F7650-44E2-4330-9BDF-0806F7E14D1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Avenir Next LT Pro Light" panose="020B0304020202020204" pitchFamily="34" charset="0"/>
            </a:rPr>
            <a:t>Aim: utilize data profitably</a:t>
          </a:r>
        </a:p>
      </dgm:t>
    </dgm:pt>
    <dgm:pt modelId="{95B00485-F84A-4329-AF1C-F67D088162F0}" type="parTrans" cxnId="{370B35CE-D5A4-4482-ACD5-D45A90C40579}">
      <dgm:prSet/>
      <dgm:spPr/>
      <dgm:t>
        <a:bodyPr/>
        <a:lstStyle/>
        <a:p>
          <a:endParaRPr lang="en-US"/>
        </a:p>
      </dgm:t>
    </dgm:pt>
    <dgm:pt modelId="{506135F9-C6A6-4310-A20A-1FF785F5CCD5}" type="sibTrans" cxnId="{370B35CE-D5A4-4482-ACD5-D45A90C40579}">
      <dgm:prSet/>
      <dgm:spPr/>
      <dgm:t>
        <a:bodyPr/>
        <a:lstStyle/>
        <a:p>
          <a:endParaRPr lang="en-US"/>
        </a:p>
      </dgm:t>
    </dgm:pt>
    <dgm:pt modelId="{60993A6F-E238-483E-B669-0905DC63278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Avenir Next LT Pro Light" panose="020B0304020202020204" pitchFamily="34" charset="0"/>
            </a:rPr>
            <a:t>Examine assumptions about prices, ratings, hosts</a:t>
          </a:r>
        </a:p>
      </dgm:t>
    </dgm:pt>
    <dgm:pt modelId="{B2096973-7056-4BC6-9AB2-3605C708687C}" type="parTrans" cxnId="{3B7BAB56-3956-4C92-BCD9-4DA02D5A5708}">
      <dgm:prSet/>
      <dgm:spPr/>
      <dgm:t>
        <a:bodyPr/>
        <a:lstStyle/>
        <a:p>
          <a:endParaRPr lang="en-US"/>
        </a:p>
      </dgm:t>
    </dgm:pt>
    <dgm:pt modelId="{548F5112-9F02-48C4-9F22-F6C31548C40F}" type="sibTrans" cxnId="{3B7BAB56-3956-4C92-BCD9-4DA02D5A5708}">
      <dgm:prSet/>
      <dgm:spPr/>
      <dgm:t>
        <a:bodyPr/>
        <a:lstStyle/>
        <a:p>
          <a:endParaRPr lang="en-US"/>
        </a:p>
      </dgm:t>
    </dgm:pt>
    <dgm:pt modelId="{D77C4FE7-626E-48D4-95F6-F471EBDD63E4}" type="pres">
      <dgm:prSet presAssocID="{B2A1D7EC-EE8A-401C-B391-846C7D7D4157}" presName="root" presStyleCnt="0">
        <dgm:presLayoutVars>
          <dgm:dir/>
          <dgm:resizeHandles val="exact"/>
        </dgm:presLayoutVars>
      </dgm:prSet>
      <dgm:spPr/>
    </dgm:pt>
    <dgm:pt modelId="{3699338E-A300-46AB-8D78-763A17342E2D}" type="pres">
      <dgm:prSet presAssocID="{9D5F34E9-5392-41C1-9EBC-C9A0F9E35D2C}" presName="compNode" presStyleCnt="0"/>
      <dgm:spPr/>
    </dgm:pt>
    <dgm:pt modelId="{035F64FF-65FF-4417-BB15-D0DA8D7EC8D6}" type="pres">
      <dgm:prSet presAssocID="{9D5F34E9-5392-41C1-9EBC-C9A0F9E35D2C}" presName="iconRect" presStyleLbl="node1" presStyleIdx="0" presStyleCnt="3"/>
      <dgm:spPr>
        <a:blipFill dpi="0" rotWithShape="1">
          <a:blip xmlns:r="http://schemas.openxmlformats.org/officeDocument/2006/relationships" r:embed="rId1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Φορητός υπολογιστής"/>
        </a:ext>
      </dgm:extLst>
    </dgm:pt>
    <dgm:pt modelId="{36715B1C-5217-444D-8C9B-DAAD367F01E9}" type="pres">
      <dgm:prSet presAssocID="{9D5F34E9-5392-41C1-9EBC-C9A0F9E35D2C}" presName="spaceRect" presStyleCnt="0"/>
      <dgm:spPr/>
    </dgm:pt>
    <dgm:pt modelId="{006E8A88-3254-428A-9FC0-40558CA65AA4}" type="pres">
      <dgm:prSet presAssocID="{9D5F34E9-5392-41C1-9EBC-C9A0F9E35D2C}" presName="textRect" presStyleLbl="revTx" presStyleIdx="0" presStyleCnt="3">
        <dgm:presLayoutVars>
          <dgm:chMax val="1"/>
          <dgm:chPref val="1"/>
        </dgm:presLayoutVars>
      </dgm:prSet>
      <dgm:spPr/>
    </dgm:pt>
    <dgm:pt modelId="{0928C53B-5D6A-4113-8501-24F1A8FC227A}" type="pres">
      <dgm:prSet presAssocID="{36F59575-97A2-4A9A-8703-C97F6269FAF7}" presName="sibTrans" presStyleCnt="0"/>
      <dgm:spPr/>
    </dgm:pt>
    <dgm:pt modelId="{27ED01BB-F2CA-42D2-BF4E-8E9AAD8E2321}" type="pres">
      <dgm:prSet presAssocID="{DE3F7650-44E2-4330-9BDF-0806F7E14D14}" presName="compNode" presStyleCnt="0"/>
      <dgm:spPr/>
    </dgm:pt>
    <dgm:pt modelId="{07D748E6-D67E-4611-A275-D6678F968F48}" type="pres">
      <dgm:prSet presAssocID="{DE3F7650-44E2-4330-9BDF-0806F7E14D14}" presName="iconRect" presStyleLbl="node1" presStyleIdx="1" presStyleCnt="3"/>
      <dgm:spPr>
        <a:blipFill dpi="0" rotWithShape="1">
          <a:blip xmlns:r="http://schemas.openxmlformats.org/officeDocument/2006/relationships"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Κέντρο"/>
        </a:ext>
      </dgm:extLst>
    </dgm:pt>
    <dgm:pt modelId="{B3EC2544-A5FA-47BF-A352-3A83F5535113}" type="pres">
      <dgm:prSet presAssocID="{DE3F7650-44E2-4330-9BDF-0806F7E14D14}" presName="spaceRect" presStyleCnt="0"/>
      <dgm:spPr/>
    </dgm:pt>
    <dgm:pt modelId="{F46986B4-26A0-4C50-9E90-6981499C72B2}" type="pres">
      <dgm:prSet presAssocID="{DE3F7650-44E2-4330-9BDF-0806F7E14D14}" presName="textRect" presStyleLbl="revTx" presStyleIdx="1" presStyleCnt="3">
        <dgm:presLayoutVars>
          <dgm:chMax val="1"/>
          <dgm:chPref val="1"/>
        </dgm:presLayoutVars>
      </dgm:prSet>
      <dgm:spPr/>
    </dgm:pt>
    <dgm:pt modelId="{8C1EE171-FEE7-41C8-810D-B108E17F219C}" type="pres">
      <dgm:prSet presAssocID="{506135F9-C6A6-4310-A20A-1FF785F5CCD5}" presName="sibTrans" presStyleCnt="0"/>
      <dgm:spPr/>
    </dgm:pt>
    <dgm:pt modelId="{F46A1506-A1B8-4F7C-857E-D4E2D06BA8D0}" type="pres">
      <dgm:prSet presAssocID="{60993A6F-E238-483E-B669-0905DC63278E}" presName="compNode" presStyleCnt="0"/>
      <dgm:spPr/>
    </dgm:pt>
    <dgm:pt modelId="{2EFEE7F7-92A6-41FA-A1E4-7F10B8DBECC9}" type="pres">
      <dgm:prSet presAssocID="{60993A6F-E238-483E-B669-0905DC63278E}" presName="iconRect" presStyleLbl="node1" presStyleIdx="2" presStyleCnt="3"/>
      <dgm:spPr>
        <a:blipFill dpi="0" rotWithShape="1">
          <a:blip xmlns:r="http://schemas.openxmlformats.org/officeDocument/2006/relationships"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1742FB39-40DF-4D7E-85A2-EB980AC0FBCE}" type="pres">
      <dgm:prSet presAssocID="{60993A6F-E238-483E-B669-0905DC63278E}" presName="spaceRect" presStyleCnt="0"/>
      <dgm:spPr/>
    </dgm:pt>
    <dgm:pt modelId="{71E27807-9414-4CA6-A458-301C2BECC551}" type="pres">
      <dgm:prSet presAssocID="{60993A6F-E238-483E-B669-0905DC63278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D55163-101F-4D7D-AA8D-2B3B26AF94F5}" type="presOf" srcId="{B2A1D7EC-EE8A-401C-B391-846C7D7D4157}" destId="{D77C4FE7-626E-48D4-95F6-F471EBDD63E4}" srcOrd="0" destOrd="0" presId="urn:microsoft.com/office/officeart/2018/2/layout/IconLabelList"/>
    <dgm:cxn modelId="{A92A306B-0638-41F9-9C83-D72767D50388}" type="presOf" srcId="{60993A6F-E238-483E-B669-0905DC63278E}" destId="{71E27807-9414-4CA6-A458-301C2BECC551}" srcOrd="0" destOrd="0" presId="urn:microsoft.com/office/officeart/2018/2/layout/IconLabelList"/>
    <dgm:cxn modelId="{3B7BAB56-3956-4C92-BCD9-4DA02D5A5708}" srcId="{B2A1D7EC-EE8A-401C-B391-846C7D7D4157}" destId="{60993A6F-E238-483E-B669-0905DC63278E}" srcOrd="2" destOrd="0" parTransId="{B2096973-7056-4BC6-9AB2-3605C708687C}" sibTransId="{548F5112-9F02-48C4-9F22-F6C31548C40F}"/>
    <dgm:cxn modelId="{85165E9A-63ED-4530-B8FE-C5E286FD1E17}" type="presOf" srcId="{9D5F34E9-5392-41C1-9EBC-C9A0F9E35D2C}" destId="{006E8A88-3254-428A-9FC0-40558CA65AA4}" srcOrd="0" destOrd="0" presId="urn:microsoft.com/office/officeart/2018/2/layout/IconLabelList"/>
    <dgm:cxn modelId="{370B35CE-D5A4-4482-ACD5-D45A90C40579}" srcId="{B2A1D7EC-EE8A-401C-B391-846C7D7D4157}" destId="{DE3F7650-44E2-4330-9BDF-0806F7E14D14}" srcOrd="1" destOrd="0" parTransId="{95B00485-F84A-4329-AF1C-F67D088162F0}" sibTransId="{506135F9-C6A6-4310-A20A-1FF785F5CCD5}"/>
    <dgm:cxn modelId="{2FB784E0-E4F7-4682-9BB8-3E2305B99EC1}" type="presOf" srcId="{DE3F7650-44E2-4330-9BDF-0806F7E14D14}" destId="{F46986B4-26A0-4C50-9E90-6981499C72B2}" srcOrd="0" destOrd="0" presId="urn:microsoft.com/office/officeart/2018/2/layout/IconLabelList"/>
    <dgm:cxn modelId="{4FBCC9F5-06F7-4268-BF93-62C3608BE3DE}" srcId="{B2A1D7EC-EE8A-401C-B391-846C7D7D4157}" destId="{9D5F34E9-5392-41C1-9EBC-C9A0F9E35D2C}" srcOrd="0" destOrd="0" parTransId="{DF789BE0-906E-4E6A-9520-223672E1AC07}" sibTransId="{36F59575-97A2-4A9A-8703-C97F6269FAF7}"/>
    <dgm:cxn modelId="{B570D23F-55F9-4635-BDD5-1F3763BC3628}" type="presParOf" srcId="{D77C4FE7-626E-48D4-95F6-F471EBDD63E4}" destId="{3699338E-A300-46AB-8D78-763A17342E2D}" srcOrd="0" destOrd="0" presId="urn:microsoft.com/office/officeart/2018/2/layout/IconLabelList"/>
    <dgm:cxn modelId="{5A245FC1-BFAC-4A69-9BC4-D9B291E89A0B}" type="presParOf" srcId="{3699338E-A300-46AB-8D78-763A17342E2D}" destId="{035F64FF-65FF-4417-BB15-D0DA8D7EC8D6}" srcOrd="0" destOrd="0" presId="urn:microsoft.com/office/officeart/2018/2/layout/IconLabelList"/>
    <dgm:cxn modelId="{7B2DBAB2-5E41-4AB1-91CB-A12BBFB1E359}" type="presParOf" srcId="{3699338E-A300-46AB-8D78-763A17342E2D}" destId="{36715B1C-5217-444D-8C9B-DAAD367F01E9}" srcOrd="1" destOrd="0" presId="urn:microsoft.com/office/officeart/2018/2/layout/IconLabelList"/>
    <dgm:cxn modelId="{704C414D-CACB-4B8C-B37F-45113783EFA1}" type="presParOf" srcId="{3699338E-A300-46AB-8D78-763A17342E2D}" destId="{006E8A88-3254-428A-9FC0-40558CA65AA4}" srcOrd="2" destOrd="0" presId="urn:microsoft.com/office/officeart/2018/2/layout/IconLabelList"/>
    <dgm:cxn modelId="{5D449302-1DDE-4D03-A30B-934DC8878FFF}" type="presParOf" srcId="{D77C4FE7-626E-48D4-95F6-F471EBDD63E4}" destId="{0928C53B-5D6A-4113-8501-24F1A8FC227A}" srcOrd="1" destOrd="0" presId="urn:microsoft.com/office/officeart/2018/2/layout/IconLabelList"/>
    <dgm:cxn modelId="{06C00B37-B73B-4E20-A5B9-802B26BBADA3}" type="presParOf" srcId="{D77C4FE7-626E-48D4-95F6-F471EBDD63E4}" destId="{27ED01BB-F2CA-42D2-BF4E-8E9AAD8E2321}" srcOrd="2" destOrd="0" presId="urn:microsoft.com/office/officeart/2018/2/layout/IconLabelList"/>
    <dgm:cxn modelId="{427BE6F1-9548-40B6-A26C-077ED5088F27}" type="presParOf" srcId="{27ED01BB-F2CA-42D2-BF4E-8E9AAD8E2321}" destId="{07D748E6-D67E-4611-A275-D6678F968F48}" srcOrd="0" destOrd="0" presId="urn:microsoft.com/office/officeart/2018/2/layout/IconLabelList"/>
    <dgm:cxn modelId="{AEC0D6FE-E37A-404C-94B0-2FC689BE4698}" type="presParOf" srcId="{27ED01BB-F2CA-42D2-BF4E-8E9AAD8E2321}" destId="{B3EC2544-A5FA-47BF-A352-3A83F5535113}" srcOrd="1" destOrd="0" presId="urn:microsoft.com/office/officeart/2018/2/layout/IconLabelList"/>
    <dgm:cxn modelId="{EB4B5F87-9319-4695-9D65-8B54C8ABA8CB}" type="presParOf" srcId="{27ED01BB-F2CA-42D2-BF4E-8E9AAD8E2321}" destId="{F46986B4-26A0-4C50-9E90-6981499C72B2}" srcOrd="2" destOrd="0" presId="urn:microsoft.com/office/officeart/2018/2/layout/IconLabelList"/>
    <dgm:cxn modelId="{E991F7C9-F3BD-4F4B-B6D0-9F897990A804}" type="presParOf" srcId="{D77C4FE7-626E-48D4-95F6-F471EBDD63E4}" destId="{8C1EE171-FEE7-41C8-810D-B108E17F219C}" srcOrd="3" destOrd="0" presId="urn:microsoft.com/office/officeart/2018/2/layout/IconLabelList"/>
    <dgm:cxn modelId="{1DF154F7-BD3B-4378-A006-7690D3950149}" type="presParOf" srcId="{D77C4FE7-626E-48D4-95F6-F471EBDD63E4}" destId="{F46A1506-A1B8-4F7C-857E-D4E2D06BA8D0}" srcOrd="4" destOrd="0" presId="urn:microsoft.com/office/officeart/2018/2/layout/IconLabelList"/>
    <dgm:cxn modelId="{C437BD25-A991-4D9A-B4BE-1B3995837741}" type="presParOf" srcId="{F46A1506-A1B8-4F7C-857E-D4E2D06BA8D0}" destId="{2EFEE7F7-92A6-41FA-A1E4-7F10B8DBECC9}" srcOrd="0" destOrd="0" presId="urn:microsoft.com/office/officeart/2018/2/layout/IconLabelList"/>
    <dgm:cxn modelId="{A31915AE-E4BE-460C-97B7-C219237776A1}" type="presParOf" srcId="{F46A1506-A1B8-4F7C-857E-D4E2D06BA8D0}" destId="{1742FB39-40DF-4D7E-85A2-EB980AC0FBCE}" srcOrd="1" destOrd="0" presId="urn:microsoft.com/office/officeart/2018/2/layout/IconLabelList"/>
    <dgm:cxn modelId="{80AA009A-BC96-4EDE-B9F5-365FA8C75A43}" type="presParOf" srcId="{F46A1506-A1B8-4F7C-857E-D4E2D06BA8D0}" destId="{71E27807-9414-4CA6-A458-301C2BECC5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5F64FF-65FF-4417-BB15-D0DA8D7EC8D6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E8A88-3254-428A-9FC0-40558CA65AA4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Next LT Pro Light" panose="020B0304020202020204" pitchFamily="34" charset="0"/>
            </a:rPr>
            <a:t>Online hospitality marketplace</a:t>
          </a:r>
        </a:p>
      </dsp:txBody>
      <dsp:txXfrm>
        <a:off x="417971" y="2644140"/>
        <a:ext cx="2889450" cy="720000"/>
      </dsp:txXfrm>
    </dsp:sp>
    <dsp:sp modelId="{07D748E6-D67E-4611-A275-D6678F968F48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986B4-26A0-4C50-9E90-6981499C72B2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venir Next LT Pro Light" panose="020B0304020202020204" pitchFamily="34" charset="0"/>
            </a:rPr>
            <a:t>Aim: utilize data profitably</a:t>
          </a:r>
        </a:p>
      </dsp:txBody>
      <dsp:txXfrm>
        <a:off x="3813075" y="2644140"/>
        <a:ext cx="2889450" cy="720000"/>
      </dsp:txXfrm>
    </dsp:sp>
    <dsp:sp modelId="{2EFEE7F7-92A6-41FA-A1E4-7F10B8DBECC9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27807-9414-4CA6-A458-301C2BECC551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venir Next LT Pro Light" panose="020B0304020202020204" pitchFamily="34" charset="0"/>
            </a:rPr>
            <a:t>Examine assumptions about prices, ratings, hosts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C82D2C-9F29-4561-9E04-5330EC1C6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0A276EC-890E-47B5-922C-93DA146D4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69DD665-010D-474F-B3D0-01FFBC3E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2C1A922-CF2D-4A27-B977-4F149DF57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2EEF8BD-5C57-4A97-B23A-2FD2D594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220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D038C3A-5423-466F-9B6B-8E89F7DD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BD78E24F-63C9-4001-B470-6D819B28C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5CDFB17-917D-4D2F-82CF-85BE7042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D8FF2A1-AA97-4860-8407-07EC087B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34D87F8-4740-4998-9C84-919A94D3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789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9CB5D9E1-4D0E-4135-B761-40C5F203D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9A9075C9-CD89-4A97-A557-50552406E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C5FDF43-ACB7-4074-879C-FF38D1D65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75B833D-CA20-4FDC-9AD6-83D916FE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9F05BCB-6458-4247-8C8D-71DA2A32B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511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F31435D-0BA0-4553-AE14-1FC4EE22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CA18AC6-F8DB-40E2-B4DE-D1EB4856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19DAC8F-F6B1-4BC7-8309-E205311B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D848F8E-A26B-44F6-9AF2-46DC08436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628C5CB-2571-4167-8A90-37236DB9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960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823201A-822A-41F5-A73C-97506DEC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70C7A6B-56EF-408B-B725-4EF786514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41C8E7B-92A3-4BF4-B7E6-EECB017D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391646E-B86B-439F-9413-33190C9B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D2C8CA9-C0C7-4381-A47E-51A89566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1934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322043B-6FBB-49AD-8D45-EC8445D7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CD70062-057A-4328-82A6-96F2FEFC9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D300816-F866-464A-B273-2C97A37050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4E87F4B-12C0-4BA9-8D6E-4EF56A7F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79ADF1A-3EA2-4197-BB32-31A529B0D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D9C3ACF-DF23-4803-A96F-03DFD24D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5862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B2DD72-7154-4743-BD4A-A5EA5C89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9E65896-20FD-4C86-A7F3-FFAD8685C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D433B984-CA41-43E2-AC4D-B8C0028CF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E049BE10-1B4A-4637-8EA7-D1B2230751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7FE7A769-DF91-4CE7-9B5C-DB7BBFED2B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A6790457-E46B-444F-BF91-394D4E7F8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78D397BF-26A4-4999-945A-C58D9885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F729F8D6-2913-4628-8985-2D3C9B23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943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FD0CBA-55D7-4A22-B795-5E44760FF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0BAE1193-5349-4321-A75A-3EAE8020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8762505-62DD-4578-9DD7-99D827C1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60E7BE9-6387-4A0C-BFBB-1FA5590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2971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BED819FF-C546-4D2E-8504-5403390F7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8FBC341-A34F-48C2-8C88-C80332A87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2E56DA78-61CB-4334-B60E-D0DD891A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568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A8B0A22-99D5-4F44-8EC4-FE3C59C3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817C6A-35BC-4BF5-8C5C-C4E39FFB7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2D7166EE-9087-44C7-8569-5FA97D769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475C423-66DA-43CD-AE6A-72D8F4A4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E839831A-1DA7-4B13-AEAD-DD4D5981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4F5F129-4AE0-463A-9004-B6946BB01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2377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1854FA9-173C-4F56-9C91-1F9C44D5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AB12E9F2-ABFE-4D4B-B178-0B9BDF50C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1AB8FDFE-94FE-4B1F-BBD5-27272AF5E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F994E8B-7F63-4035-8FAA-D0F5C1CAB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5E7E3950-4869-446E-AED5-E31A359D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DBB51B0-6457-4E5C-9F52-ADDBEED4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6227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515F4F4-7305-4E07-ACA6-954A130D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48902B9-F467-41C2-A03A-8A8CC225A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4515C0D-4DDA-4CD3-9EBB-F7E7142CA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8B51E-2E3F-4015-B93F-469407AB171E}" type="datetimeFigureOut">
              <a:rPr lang="el-GR" smtClean="0"/>
              <a:t>12/12/2021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BB17002-21EA-49F7-9EE1-DF6E89002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87CCBC4-84E1-48EE-94AD-4614B508D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6707C-7FEF-4B66-A778-52410D7FB7B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03100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2.svg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5.wdp"/><Relationship Id="rId3" Type="http://schemas.openxmlformats.org/officeDocument/2006/relationships/image" Target="../media/image12.svg"/><Relationship Id="rId7" Type="http://schemas.microsoft.com/office/2007/relationships/hdphoto" Target="../media/hdphoto4.wdp"/><Relationship Id="rId12" Type="http://schemas.openxmlformats.org/officeDocument/2006/relationships/image" Target="../media/image68.png"/><Relationship Id="rId17" Type="http://schemas.openxmlformats.org/officeDocument/2006/relationships/image" Target="../media/image72.png"/><Relationship Id="rId2" Type="http://schemas.openxmlformats.org/officeDocument/2006/relationships/image" Target="../media/image11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7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7.png"/><Relationship Id="rId3" Type="http://schemas.openxmlformats.org/officeDocument/2006/relationships/image" Target="../media/image12.svg"/><Relationship Id="rId7" Type="http://schemas.openxmlformats.org/officeDocument/2006/relationships/image" Target="../media/image66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11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5.pn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1.png"/><Relationship Id="rId9" Type="http://schemas.openxmlformats.org/officeDocument/2006/relationships/image" Target="../media/image69.png"/><Relationship Id="rId1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903A46A-D14D-4065-B256-CC365992E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" r="8203" b="1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E725C378-CB6F-48AF-96F7-BCBA763D0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r="20815"/>
          <a:stretch/>
        </p:blipFill>
        <p:spPr>
          <a:xfrm>
            <a:off x="-1" y="10"/>
            <a:ext cx="6096001" cy="6857990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2F1627BF-DFDA-4953-A35C-0E6476035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00" y="935343"/>
            <a:ext cx="4508243" cy="1408826"/>
          </a:xfrm>
          <a:prstGeom prst="rect">
            <a:avLst/>
          </a:prstGeom>
        </p:spPr>
      </p:pic>
      <p:sp>
        <p:nvSpPr>
          <p:cNvPr id="22" name="Υπότιτλος 21">
            <a:extLst>
              <a:ext uri="{FF2B5EF4-FFF2-40B4-BE49-F238E27FC236}">
                <a16:creationId xmlns:a16="http://schemas.microsoft.com/office/drawing/2014/main" id="{2781C694-7EC8-46C0-9E63-9FF80DA9F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8160" y="2587051"/>
            <a:ext cx="2841921" cy="2561723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en-US" sz="2000" b="1" dirty="0">
                <a:solidFill>
                  <a:srgbClr val="FF5A5F"/>
                </a:solidFill>
                <a:effectLst/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MSc in Business Analytics - Part time</a:t>
            </a:r>
            <a:endParaRPr lang="el-GR" sz="2000" b="1" dirty="0">
              <a:solidFill>
                <a:srgbClr val="FF5A5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dirty="0">
                <a:effectLst/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Management &amp; Business Intelligence </a:t>
            </a:r>
            <a:endParaRPr lang="el-GR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1400" baseline="30000" dirty="0">
                <a:effectLst/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nd</a:t>
            </a:r>
            <a:r>
              <a:rPr lang="en-US" sz="1400" dirty="0">
                <a:effectLst/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Assignment</a:t>
            </a:r>
            <a:endParaRPr lang="el-GR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l-GR" dirty="0"/>
          </a:p>
        </p:txBody>
      </p:sp>
      <p:sp>
        <p:nvSpPr>
          <p:cNvPr id="52" name="Υπότιτλος 21">
            <a:extLst>
              <a:ext uri="{FF2B5EF4-FFF2-40B4-BE49-F238E27FC236}">
                <a16:creationId xmlns:a16="http://schemas.microsoft.com/office/drawing/2014/main" id="{80A27107-CD43-4E44-97B6-081F03C79A6D}"/>
              </a:ext>
            </a:extLst>
          </p:cNvPr>
          <p:cNvSpPr txBox="1">
            <a:spLocks/>
          </p:cNvSpPr>
          <p:nvPr/>
        </p:nvSpPr>
        <p:spPr>
          <a:xfrm>
            <a:off x="9349774" y="5391656"/>
            <a:ext cx="2841921" cy="7738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FF5A5F"/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Gkourioti Panagiota - P2822109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b="1" dirty="0" err="1">
                <a:solidFill>
                  <a:srgbClr val="FF5A5F"/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Koletsi</a:t>
            </a:r>
            <a:r>
              <a:rPr lang="en-US" sz="1600" b="1" dirty="0">
                <a:solidFill>
                  <a:srgbClr val="FF5A5F"/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1" dirty="0" err="1">
                <a:solidFill>
                  <a:srgbClr val="FF5A5F"/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Thaleia</a:t>
            </a:r>
            <a:r>
              <a:rPr lang="en-US" sz="1600" b="1" dirty="0">
                <a:solidFill>
                  <a:srgbClr val="FF5A5F"/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P2822120</a:t>
            </a:r>
            <a:endParaRPr lang="el-GR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421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365125"/>
            <a:ext cx="9819967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Calculations - measures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EB889-DAD6-43C9-A3B5-5EC422A8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9" y="648804"/>
            <a:ext cx="600887" cy="60088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9C5F5F4-0F91-46F6-9845-6917A48A053A}"/>
              </a:ext>
            </a:extLst>
          </p:cNvPr>
          <p:cNvGrpSpPr/>
          <p:nvPr/>
        </p:nvGrpSpPr>
        <p:grpSpPr>
          <a:xfrm>
            <a:off x="1248696" y="1778897"/>
            <a:ext cx="10347504" cy="4561444"/>
            <a:chOff x="721159" y="1936214"/>
            <a:chExt cx="10347504" cy="45614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0ED7EB-8F9E-45F1-A6DF-FE4C057F901C}"/>
                </a:ext>
              </a:extLst>
            </p:cNvPr>
            <p:cNvSpPr txBox="1"/>
            <p:nvPr/>
          </p:nvSpPr>
          <p:spPr>
            <a:xfrm>
              <a:off x="1248696" y="6128903"/>
              <a:ext cx="3991898" cy="368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Minimum nights</a:t>
              </a:r>
              <a:endParaRPr lang="el-GR" sz="18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6CF18-9066-46D7-B0D2-01E0D4F6BCED}"/>
                </a:ext>
              </a:extLst>
            </p:cNvPr>
            <p:cNvSpPr txBox="1"/>
            <p:nvPr/>
          </p:nvSpPr>
          <p:spPr>
            <a:xfrm>
              <a:off x="1248696" y="2883137"/>
              <a:ext cx="9819967" cy="668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Avg_accuracy</a:t>
              </a:r>
              <a:r>
                <a:rPr lang="en-US" i="1" dirty="0"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Avg_location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Avg_communication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Avg_value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Avg_cleanliness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Avg_number_of_reviews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Avg_reviews_per_month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</a:rPr>
                <a:t>Avg_total_ratings</a:t>
              </a:r>
              <a:endParaRPr lang="el-GR" sz="18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76ACBC-A113-473B-8461-D32659A91175}"/>
                </a:ext>
              </a:extLst>
            </p:cNvPr>
            <p:cNvSpPr txBox="1"/>
            <p:nvPr/>
          </p:nvSpPr>
          <p:spPr>
            <a:xfrm>
              <a:off x="1222605" y="1936214"/>
              <a:ext cx="36263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 err="1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</a:rPr>
                <a:t>Avg_price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</a:rPr>
                <a:t>,  </a:t>
              </a:r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Cleaning fee</a:t>
              </a:r>
              <a:endParaRPr lang="el-GR" sz="18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56FBDC-3143-4B7D-A296-E7F03D50EB78}"/>
                </a:ext>
              </a:extLst>
            </p:cNvPr>
            <p:cNvSpPr txBox="1"/>
            <p:nvPr/>
          </p:nvSpPr>
          <p:spPr>
            <a:xfrm>
              <a:off x="1248696" y="4059878"/>
              <a:ext cx="3067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Occupancy rate</a:t>
              </a:r>
              <a:endParaRPr lang="el-GR" sz="18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532E7A-82C2-4ED9-B4D4-693038C6BC04}"/>
                </a:ext>
              </a:extLst>
            </p:cNvPr>
            <p:cNvSpPr txBox="1"/>
            <p:nvPr/>
          </p:nvSpPr>
          <p:spPr>
            <a:xfrm>
              <a:off x="1248696" y="5097071"/>
              <a:ext cx="4609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i="1" dirty="0">
                  <a:effectLst/>
                  <a:latin typeface="Avenir Next LT Pro" panose="020B05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Response rate,  Acceptance rate</a:t>
              </a:r>
              <a:endParaRPr lang="el-GR" sz="18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l-GR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D0A0D29-A590-478B-A601-7FE811F316A9}"/>
                </a:ext>
              </a:extLst>
            </p:cNvPr>
            <p:cNvGrpSpPr/>
            <p:nvPr/>
          </p:nvGrpSpPr>
          <p:grpSpPr>
            <a:xfrm>
              <a:off x="721159" y="1974367"/>
              <a:ext cx="501446" cy="4518508"/>
              <a:chOff x="740824" y="1813430"/>
              <a:chExt cx="501446" cy="489779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83D5DCD-02B4-48BC-9DF1-3020602CAB86}"/>
                  </a:ext>
                </a:extLst>
              </p:cNvPr>
              <p:cNvGrpSpPr/>
              <p:nvPr/>
            </p:nvGrpSpPr>
            <p:grpSpPr>
              <a:xfrm>
                <a:off x="740825" y="1813430"/>
                <a:ext cx="501445" cy="3779352"/>
                <a:chOff x="727586" y="1690688"/>
                <a:chExt cx="623010" cy="4148706"/>
              </a:xfrm>
              <a:solidFill>
                <a:srgbClr val="A5A299"/>
              </a:solidFill>
            </p:grpSpPr>
            <p:sp>
              <p:nvSpPr>
                <p:cNvPr id="4" name="Hexagon 3">
                  <a:extLst>
                    <a:ext uri="{FF2B5EF4-FFF2-40B4-BE49-F238E27FC236}">
                      <a16:creationId xmlns:a16="http://schemas.microsoft.com/office/drawing/2014/main" id="{30A01B19-692B-44F1-86DB-D52543429F3F}"/>
                    </a:ext>
                  </a:extLst>
                </p:cNvPr>
                <p:cNvSpPr/>
                <p:nvPr/>
              </p:nvSpPr>
              <p:spPr>
                <a:xfrm>
                  <a:off x="727587" y="1690688"/>
                  <a:ext cx="600887" cy="433080"/>
                </a:xfrm>
                <a:prstGeom prst="hexagon">
                  <a:avLst>
                    <a:gd name="adj" fmla="val 43163"/>
                    <a:gd name="vf" fmla="val 11547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7" name="Hexagon 6">
                  <a:extLst>
                    <a:ext uri="{FF2B5EF4-FFF2-40B4-BE49-F238E27FC236}">
                      <a16:creationId xmlns:a16="http://schemas.microsoft.com/office/drawing/2014/main" id="{A107FB45-5830-4AEC-9DBF-8077BC5E6B2D}"/>
                    </a:ext>
                  </a:extLst>
                </p:cNvPr>
                <p:cNvSpPr/>
                <p:nvPr/>
              </p:nvSpPr>
              <p:spPr>
                <a:xfrm>
                  <a:off x="739879" y="2950813"/>
                  <a:ext cx="600887" cy="433080"/>
                </a:xfrm>
                <a:prstGeom prst="hexagon">
                  <a:avLst>
                    <a:gd name="adj" fmla="val 43163"/>
                    <a:gd name="vf" fmla="val 11547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8" name="Hexagon 7">
                  <a:extLst>
                    <a:ext uri="{FF2B5EF4-FFF2-40B4-BE49-F238E27FC236}">
                      <a16:creationId xmlns:a16="http://schemas.microsoft.com/office/drawing/2014/main" id="{CFC4A645-74B0-4A94-A89C-68EE3D7C489C}"/>
                    </a:ext>
                  </a:extLst>
                </p:cNvPr>
                <p:cNvSpPr/>
                <p:nvPr/>
              </p:nvSpPr>
              <p:spPr>
                <a:xfrm>
                  <a:off x="749709" y="4178563"/>
                  <a:ext cx="600887" cy="433080"/>
                </a:xfrm>
                <a:prstGeom prst="hexagon">
                  <a:avLst>
                    <a:gd name="adj" fmla="val 43163"/>
                    <a:gd name="vf" fmla="val 11547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9" name="Hexagon 8">
                  <a:extLst>
                    <a:ext uri="{FF2B5EF4-FFF2-40B4-BE49-F238E27FC236}">
                      <a16:creationId xmlns:a16="http://schemas.microsoft.com/office/drawing/2014/main" id="{035AB040-0342-4109-9782-62793CD6A9E7}"/>
                    </a:ext>
                  </a:extLst>
                </p:cNvPr>
                <p:cNvSpPr/>
                <p:nvPr/>
              </p:nvSpPr>
              <p:spPr>
                <a:xfrm>
                  <a:off x="727586" y="5406313"/>
                  <a:ext cx="600887" cy="433081"/>
                </a:xfrm>
                <a:prstGeom prst="hexagon">
                  <a:avLst>
                    <a:gd name="adj" fmla="val 43163"/>
                    <a:gd name="vf" fmla="val 11547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</p:grp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B01BA0D1-C5F1-4124-9F13-2AD515B5CA36}"/>
                  </a:ext>
                </a:extLst>
              </p:cNvPr>
              <p:cNvSpPr/>
              <p:nvPr/>
            </p:nvSpPr>
            <p:spPr>
              <a:xfrm>
                <a:off x="740824" y="6316703"/>
                <a:ext cx="483639" cy="394524"/>
              </a:xfrm>
              <a:prstGeom prst="hexagon">
                <a:avLst>
                  <a:gd name="adj" fmla="val 43163"/>
                  <a:gd name="vf" fmla="val 115470"/>
                </a:avLst>
              </a:prstGeom>
              <a:solidFill>
                <a:srgbClr val="A5A2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lowchart: Sequential Access Storage 12">
                <a:extLst>
                  <a:ext uri="{FF2B5EF4-FFF2-40B4-BE49-F238E27FC236}">
                    <a16:creationId xmlns:a16="http://schemas.microsoft.com/office/drawing/2014/main" id="{7F101072-6ECB-4618-840B-C402333E53EF}"/>
                  </a:ext>
                </a:extLst>
              </p:cNvPr>
              <p:cNvSpPr/>
              <p:nvPr/>
            </p:nvSpPr>
            <p:spPr>
              <a:xfrm flipH="1">
                <a:off x="8484128" y="565756"/>
                <a:ext cx="3060063" cy="1325563"/>
              </a:xfrm>
              <a:prstGeom prst="wedgeEllipseCallout">
                <a:avLst>
                  <a:gd name="adj1" fmla="val 36389"/>
                  <a:gd name="adj2" fmla="val 54887"/>
                </a:avLst>
              </a:prstGeom>
              <a:noFill/>
              <a:ln w="952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ea typeface="Cambria Math" panose="02040503050406030204" pitchFamily="18" charset="0"/>
                    <a:cs typeface="Times New Roman" panose="02020603050405020304" pitchFamily="18" charset="0"/>
                  </a:rPr>
                  <a:t>Average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ea typeface="Cambria Math" panose="020405030504060302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SUM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FACT</m:t>
                        </m:r>
                        <m: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COUNT</m:t>
                        </m:r>
                      </m:den>
                    </m:f>
                  </m:oMath>
                </a14:m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+mj-lt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17" name="Flowchart: Sequential Access Storage 12">
                <a:extLst>
                  <a:ext uri="{FF2B5EF4-FFF2-40B4-BE49-F238E27FC236}">
                    <a16:creationId xmlns:a16="http://schemas.microsoft.com/office/drawing/2014/main" id="{7F101072-6ECB-4618-840B-C402333E53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484128" y="565756"/>
                <a:ext cx="3060063" cy="1325563"/>
              </a:xfrm>
              <a:prstGeom prst="wedgeEllipseCallout">
                <a:avLst>
                  <a:gd name="adj1" fmla="val 36389"/>
                  <a:gd name="adj2" fmla="val 54887"/>
                </a:avLst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Sequential Access Storage 12">
                <a:extLst>
                  <a:ext uri="{FF2B5EF4-FFF2-40B4-BE49-F238E27FC236}">
                    <a16:creationId xmlns:a16="http://schemas.microsoft.com/office/drawing/2014/main" id="{70DE8A9D-7902-4785-91DE-0BA4B59F58C1}"/>
                  </a:ext>
                </a:extLst>
              </p:cNvPr>
              <p:cNvSpPr/>
              <p:nvPr/>
            </p:nvSpPr>
            <p:spPr>
              <a:xfrm flipH="1">
                <a:off x="6893169" y="4145737"/>
                <a:ext cx="4508000" cy="1325563"/>
              </a:xfrm>
              <a:prstGeom prst="wedgeEllipseCallout">
                <a:avLst>
                  <a:gd name="adj1" fmla="val 49785"/>
                  <a:gd name="adj2" fmla="val -34259"/>
                </a:avLst>
              </a:prstGeom>
              <a:noFill/>
              <a:ln w="952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15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ea typeface="Cambria Math" panose="02040503050406030204" pitchFamily="18" charset="0"/>
                    <a:cs typeface="Times New Roman" panose="02020603050405020304" pitchFamily="18" charset="0"/>
                  </a:rPr>
                  <a:t>Occupancy rate </a:t>
                </a:r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ea typeface="Cambria Math" panose="02040503050406030204" pitchFamily="18" charset="0"/>
                    <a:cs typeface="Times New Roman" panose="02020603050405020304" pitchFamily="18" charset="0"/>
                  </a:rPr>
                  <a:t>= 1</a:t>
                </a:r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innerShdw blurRad="63500" dist="50800" dir="135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innerShdw blurRad="63500" dist="50800" dir="135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𝐴𝑉𝐴𝐼𝐿𝐴𝐵𝐼𝐿𝐼𝑇𝑌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effectLst>
                                  <a:innerShdw blurRad="63500" dist="50800" dir="13500000">
                                    <a:prstClr val="black">
                                      <a:alpha val="50000"/>
                                    </a:prstClr>
                                  </a:innerShdw>
                                </a:effectLst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365</m:t>
                            </m:r>
                          </m:den>
                        </m:f>
                      </m:num>
                      <m:den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FACT</m:t>
                        </m:r>
                        <m:r>
                          <a:rPr lang="en-US" sz="1600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effectLst>
                              <a:innerShdw blurRad="63500" dist="50800" dir="13500000">
                                <a:prstClr val="black">
                                  <a:alpha val="50000"/>
                                </a:prstClr>
                              </a:inn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COUNT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+mj-lt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endParaRPr>
              </a:p>
            </p:txBody>
          </p:sp>
        </mc:Choice>
        <mc:Fallback xmlns="">
          <p:sp>
            <p:nvSpPr>
              <p:cNvPr id="18" name="Flowchart: Sequential Access Storage 12">
                <a:extLst>
                  <a:ext uri="{FF2B5EF4-FFF2-40B4-BE49-F238E27FC236}">
                    <a16:creationId xmlns:a16="http://schemas.microsoft.com/office/drawing/2014/main" id="{70DE8A9D-7902-4785-91DE-0BA4B59F58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93169" y="4145737"/>
                <a:ext cx="4508000" cy="1325563"/>
              </a:xfrm>
              <a:prstGeom prst="wedgeEllipseCallout">
                <a:avLst>
                  <a:gd name="adj1" fmla="val 49785"/>
                  <a:gd name="adj2" fmla="val -34259"/>
                </a:avLst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2">
                    <a:lumMod val="60000"/>
                    <a:lumOff val="40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617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84" y="467139"/>
            <a:ext cx="9819967" cy="8049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OLAP Reports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EB889-DAD6-43C9-A3B5-5EC422A8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9" y="467139"/>
            <a:ext cx="600887" cy="60088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9C5874-4B31-428C-9D37-D63A86582983}"/>
              </a:ext>
            </a:extLst>
          </p:cNvPr>
          <p:cNvGrpSpPr/>
          <p:nvPr/>
        </p:nvGrpSpPr>
        <p:grpSpPr>
          <a:xfrm>
            <a:off x="176920" y="1463629"/>
            <a:ext cx="1724397" cy="1058957"/>
            <a:chOff x="796412" y="1484671"/>
            <a:chExt cx="3726026" cy="707922"/>
          </a:xfrm>
          <a:solidFill>
            <a:srgbClr val="A8A5C4"/>
          </a:solidFill>
        </p:grpSpPr>
        <p:sp>
          <p:nvSpPr>
            <p:cNvPr id="7" name="Rectangle: Diagonal Corners Rounded 6">
              <a:extLst>
                <a:ext uri="{FF2B5EF4-FFF2-40B4-BE49-F238E27FC236}">
                  <a16:creationId xmlns:a16="http://schemas.microsoft.com/office/drawing/2014/main" id="{6136AAFF-95CA-49E4-9A9F-6C4F2A5AE61B}"/>
                </a:ext>
              </a:extLst>
            </p:cNvPr>
            <p:cNvSpPr/>
            <p:nvPr/>
          </p:nvSpPr>
          <p:spPr>
            <a:xfrm>
              <a:off x="796412" y="1484671"/>
              <a:ext cx="3303639" cy="707922"/>
            </a:xfrm>
            <a:prstGeom prst="round2DiagRect">
              <a:avLst>
                <a:gd name="adj1" fmla="val 4978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7B503-3FB8-4457-98AA-855723D6E2EE}"/>
                </a:ext>
              </a:extLst>
            </p:cNvPr>
            <p:cNvSpPr txBox="1"/>
            <p:nvPr/>
          </p:nvSpPr>
          <p:spPr>
            <a:xfrm>
              <a:off x="927990" y="1704893"/>
              <a:ext cx="3594448" cy="267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Drill down</a:t>
              </a:r>
              <a:endParaRPr lang="el-GR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B213F1C-AC62-4E68-B942-960C0FB4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959" y="275563"/>
            <a:ext cx="4694041" cy="229713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210E506-EA5B-4850-ABA9-CE326DA20EBB}"/>
              </a:ext>
            </a:extLst>
          </p:cNvPr>
          <p:cNvGrpSpPr/>
          <p:nvPr/>
        </p:nvGrpSpPr>
        <p:grpSpPr>
          <a:xfrm>
            <a:off x="6096000" y="3304471"/>
            <a:ext cx="1663503" cy="1058957"/>
            <a:chOff x="651005" y="1484671"/>
            <a:chExt cx="3594448" cy="707922"/>
          </a:xfrm>
          <a:solidFill>
            <a:srgbClr val="72BEDE"/>
          </a:solidFill>
        </p:grpSpPr>
        <p:sp>
          <p:nvSpPr>
            <p:cNvPr id="30" name="Rectangle: Diagonal Corners Rounded 29">
              <a:extLst>
                <a:ext uri="{FF2B5EF4-FFF2-40B4-BE49-F238E27FC236}">
                  <a16:creationId xmlns:a16="http://schemas.microsoft.com/office/drawing/2014/main" id="{2E9CFFCF-4DF6-47C0-91F6-62670341E5BA}"/>
                </a:ext>
              </a:extLst>
            </p:cNvPr>
            <p:cNvSpPr/>
            <p:nvPr/>
          </p:nvSpPr>
          <p:spPr>
            <a:xfrm>
              <a:off x="796412" y="1484671"/>
              <a:ext cx="3303639" cy="707922"/>
            </a:xfrm>
            <a:prstGeom prst="round2DiagRect">
              <a:avLst>
                <a:gd name="adj1" fmla="val 4978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5F7E431-3064-4FBB-AF48-D94EFC6322DA}"/>
                </a:ext>
              </a:extLst>
            </p:cNvPr>
            <p:cNvSpPr txBox="1"/>
            <p:nvPr/>
          </p:nvSpPr>
          <p:spPr>
            <a:xfrm>
              <a:off x="651005" y="1704893"/>
              <a:ext cx="3594448" cy="267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Roll  up</a:t>
              </a:r>
              <a:endParaRPr lang="el-GR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42" name="Εικόνα 53" descr="A picture containing text, screenshot, indoor&#10;&#10;Description automatically generated">
            <a:extLst>
              <a:ext uri="{FF2B5EF4-FFF2-40B4-BE49-F238E27FC236}">
                <a16:creationId xmlns:a16="http://schemas.microsoft.com/office/drawing/2014/main" id="{B3569985-FD83-4524-ADE5-CC1A4F465D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 t="16900" r="15796" b="56142"/>
          <a:stretch/>
        </p:blipFill>
        <p:spPr bwMode="auto">
          <a:xfrm>
            <a:off x="6163294" y="4544670"/>
            <a:ext cx="5478013" cy="18510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3" name="Εικόνα 5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1AA0256-7333-432C-845C-762A659D3C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5" t="17808" r="14572" b="9262"/>
          <a:stretch/>
        </p:blipFill>
        <p:spPr bwMode="auto">
          <a:xfrm>
            <a:off x="752877" y="2818155"/>
            <a:ext cx="4737220" cy="37507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085ACCF-6E09-48B7-87ED-EA76477F8CDB}"/>
              </a:ext>
            </a:extLst>
          </p:cNvPr>
          <p:cNvSpPr txBox="1"/>
          <p:nvPr/>
        </p:nvSpPr>
        <p:spPr>
          <a:xfrm>
            <a:off x="1766731" y="1644684"/>
            <a:ext cx="3887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Average price of luxury properties in all available dates of </a:t>
            </a:r>
            <a:r>
              <a:rPr lang="en-US" sz="1800" b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July 2020</a:t>
            </a:r>
            <a:r>
              <a:rPr lang="en-US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endParaRPr lang="el-GR" dirty="0">
              <a:latin typeface="Avenir Next LT Pro" panose="020B05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2E45D7-9A15-4061-BD71-713C10F5B5E9}"/>
              </a:ext>
            </a:extLst>
          </p:cNvPr>
          <p:cNvSpPr txBox="1"/>
          <p:nvPr/>
        </p:nvSpPr>
        <p:spPr>
          <a:xfrm>
            <a:off x="7826797" y="3410116"/>
            <a:ext cx="4235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verage price of private rooms in Berlin and in March of all years.</a:t>
            </a:r>
            <a:endParaRPr lang="el-GR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84" y="467139"/>
            <a:ext cx="9819967" cy="8049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OLAP Reports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EB889-DAD6-43C9-A3B5-5EC422A8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39" y="467139"/>
            <a:ext cx="600887" cy="6008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213F1C-AC62-4E68-B942-960C0FB4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929" y="196905"/>
            <a:ext cx="4694041" cy="229713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012D9BD-E1A7-4B99-8343-AC84FB58CD0D}"/>
              </a:ext>
            </a:extLst>
          </p:cNvPr>
          <p:cNvGrpSpPr/>
          <p:nvPr/>
        </p:nvGrpSpPr>
        <p:grpSpPr>
          <a:xfrm>
            <a:off x="5843426" y="3429000"/>
            <a:ext cx="1663503" cy="1058957"/>
            <a:chOff x="651005" y="1484671"/>
            <a:chExt cx="3594448" cy="707922"/>
          </a:xfrm>
          <a:solidFill>
            <a:srgbClr val="7DA3D0"/>
          </a:solidFill>
        </p:grpSpPr>
        <p:sp>
          <p:nvSpPr>
            <p:cNvPr id="33" name="Rectangle: Diagonal Corners Rounded 32">
              <a:extLst>
                <a:ext uri="{FF2B5EF4-FFF2-40B4-BE49-F238E27FC236}">
                  <a16:creationId xmlns:a16="http://schemas.microsoft.com/office/drawing/2014/main" id="{8E853712-81E3-4E9A-A5D8-AC8196C75D6D}"/>
                </a:ext>
              </a:extLst>
            </p:cNvPr>
            <p:cNvSpPr/>
            <p:nvPr/>
          </p:nvSpPr>
          <p:spPr>
            <a:xfrm>
              <a:off x="796412" y="1484671"/>
              <a:ext cx="3303639" cy="707922"/>
            </a:xfrm>
            <a:prstGeom prst="round2DiagRect">
              <a:avLst>
                <a:gd name="adj1" fmla="val 49781"/>
                <a:gd name="adj2" fmla="val 0"/>
              </a:avLst>
            </a:prstGeom>
            <a:solidFill>
              <a:srgbClr val="9C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F8D7DA2-B066-496A-AFBB-DFCD1BE51D0A}"/>
                </a:ext>
              </a:extLst>
            </p:cNvPr>
            <p:cNvSpPr txBox="1"/>
            <p:nvPr/>
          </p:nvSpPr>
          <p:spPr>
            <a:xfrm>
              <a:off x="651005" y="1704893"/>
              <a:ext cx="3594448" cy="267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Slice &amp; dice</a:t>
              </a:r>
              <a:endParaRPr lang="el-GR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533A14-0467-4232-A744-BCA8386A4FD5}"/>
              </a:ext>
            </a:extLst>
          </p:cNvPr>
          <p:cNvGrpSpPr/>
          <p:nvPr/>
        </p:nvGrpSpPr>
        <p:grpSpPr>
          <a:xfrm>
            <a:off x="220540" y="1463426"/>
            <a:ext cx="1663503" cy="1058957"/>
            <a:chOff x="651005" y="1484671"/>
            <a:chExt cx="3594448" cy="707922"/>
          </a:xfrm>
          <a:solidFill>
            <a:srgbClr val="7DA3D0"/>
          </a:solidFill>
        </p:grpSpPr>
        <p:sp>
          <p:nvSpPr>
            <p:cNvPr id="38" name="Rectangle: Diagonal Corners Rounded 37">
              <a:extLst>
                <a:ext uri="{FF2B5EF4-FFF2-40B4-BE49-F238E27FC236}">
                  <a16:creationId xmlns:a16="http://schemas.microsoft.com/office/drawing/2014/main" id="{AE6007AF-84E0-4B8E-A9B6-6F50299D26B5}"/>
                </a:ext>
              </a:extLst>
            </p:cNvPr>
            <p:cNvSpPr/>
            <p:nvPr/>
          </p:nvSpPr>
          <p:spPr>
            <a:xfrm>
              <a:off x="796412" y="1484671"/>
              <a:ext cx="3303639" cy="707922"/>
            </a:xfrm>
            <a:prstGeom prst="round2DiagRect">
              <a:avLst>
                <a:gd name="adj1" fmla="val 49781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865CED-55E5-4685-AB2B-C739663EFAFA}"/>
                </a:ext>
              </a:extLst>
            </p:cNvPr>
            <p:cNvSpPr txBox="1"/>
            <p:nvPr/>
          </p:nvSpPr>
          <p:spPr>
            <a:xfrm>
              <a:off x="651005" y="1704893"/>
              <a:ext cx="3594448" cy="267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Avenir Next LT Pro" panose="020B0504020202020204" pitchFamily="34" charset="0"/>
                </a:rPr>
                <a:t>Excel pivot</a:t>
              </a:r>
              <a:endParaRPr lang="el-GR" sz="2000" b="1" dirty="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</p:grpSp>
      <p:pic>
        <p:nvPicPr>
          <p:cNvPr id="40" name="Εικόνα 5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831E5A-425C-4D5D-8CB4-BC93407A80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8" t="19760" r="9356" b="49551"/>
          <a:stretch/>
        </p:blipFill>
        <p:spPr bwMode="auto">
          <a:xfrm>
            <a:off x="5843426" y="4788769"/>
            <a:ext cx="5785641" cy="178691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Εικόνα 4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BF66FD7-FA48-4BC8-8DFE-184D3EC346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36" b="18043"/>
          <a:stretch/>
        </p:blipFill>
        <p:spPr bwMode="auto">
          <a:xfrm>
            <a:off x="287834" y="2754288"/>
            <a:ext cx="5070747" cy="382150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48F3C-9DBA-475B-A31F-24483B545C0C}"/>
              </a:ext>
            </a:extLst>
          </p:cNvPr>
          <p:cNvSpPr txBox="1"/>
          <p:nvPr/>
        </p:nvSpPr>
        <p:spPr>
          <a:xfrm>
            <a:off x="1884044" y="1413006"/>
            <a:ext cx="3631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verage rating for each property category and for each kind of extra guests charge.</a:t>
            </a:r>
            <a:endParaRPr lang="el-GR" sz="1800" dirty="0">
              <a:effectLst/>
              <a:latin typeface="Avenir Next LT Pro" panose="020B05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E2FE5-A8D3-4B1E-9D16-3945384F6548}"/>
              </a:ext>
            </a:extLst>
          </p:cNvPr>
          <p:cNvSpPr txBox="1"/>
          <p:nvPr/>
        </p:nvSpPr>
        <p:spPr>
          <a:xfrm>
            <a:off x="7506929" y="3428840"/>
            <a:ext cx="4809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  <a:ea typeface="Times New Roman" panose="02020603050405020304" pitchFamily="18" charset="0"/>
              </a:rPr>
              <a:t>O</a:t>
            </a:r>
            <a:r>
              <a:rPr lang="en-US" sz="16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ccupancy rate of luxury properties in Berlin</a:t>
            </a:r>
          </a:p>
          <a:p>
            <a:r>
              <a:rPr lang="en-US" sz="16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 that belongs to </a:t>
            </a:r>
            <a:r>
              <a:rPr lang="en-US" sz="1600" dirty="0" err="1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superhosts</a:t>
            </a:r>
            <a:r>
              <a:rPr lang="en-US" sz="16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 and have flexible cancelation policy during Christmas period (26/12/2020 - 03/01/2021).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75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C1A19C53-CB16-401F-8316-A85F9098B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68" y="1401547"/>
            <a:ext cx="6112240" cy="16197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F20F1-3900-4C95-B47D-4D0CAE6F26F6}"/>
              </a:ext>
            </a:extLst>
          </p:cNvPr>
          <p:cNvSpPr txBox="1"/>
          <p:nvPr/>
        </p:nvSpPr>
        <p:spPr>
          <a:xfrm>
            <a:off x="1827067" y="3369212"/>
            <a:ext cx="8537865" cy="120032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venir Next LT Pro Light" panose="020B0304020202020204" pitchFamily="34" charset="0"/>
              </a:rPr>
              <a:t>LIVE DASHBOARDS</a:t>
            </a:r>
            <a:endParaRPr lang="el-GR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6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51CD2A91-1A6C-40DA-B20B-D176E28F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67" y="644141"/>
            <a:ext cx="10930598" cy="6076587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137272"/>
            <a:ext cx="8902845" cy="61311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Top priced properties 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868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0C729347-9697-4774-ADE9-73F88266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" y="644141"/>
            <a:ext cx="11059787" cy="609736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34829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Top priced properties - Entire homes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8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0FF9742-0B6A-41B4-BB78-08307DF2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6" y="616430"/>
            <a:ext cx="11056366" cy="611348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Top priced properties – Private rooms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6640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F243613F-5674-404B-A2F4-888460105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8" y="616430"/>
            <a:ext cx="11037315" cy="612507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137272"/>
            <a:ext cx="8902845" cy="61311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Top priced properties 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271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3E6DC903-042E-47FB-A419-61D36DED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7" y="616430"/>
            <a:ext cx="11037315" cy="610429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137272"/>
            <a:ext cx="9381146" cy="61311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Top priced properties – Entire homes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638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589B6EFE-345F-4622-9D1A-98E23EC0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6" y="616430"/>
            <a:ext cx="11037315" cy="6186211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Top priced properties – Private rooms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303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F23C94B-27EF-4EC8-BD3F-0326DD29E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Overview</a:t>
            </a:r>
            <a:endParaRPr lang="el-GR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7C792C4A-7205-4BB5-959B-FB9E7EED14C3}"/>
              </a:ext>
            </a:extLst>
          </p:cNvPr>
          <p:cNvGrpSpPr/>
          <p:nvPr/>
        </p:nvGrpSpPr>
        <p:grpSpPr>
          <a:xfrm>
            <a:off x="5181600" y="539311"/>
            <a:ext cx="6248400" cy="5655295"/>
            <a:chOff x="5181600" y="568808"/>
            <a:chExt cx="6248400" cy="5655295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1344EEE4-5543-47DC-BA7F-896E20AAF031}"/>
                </a:ext>
              </a:extLst>
            </p:cNvPr>
            <p:cNvSpPr/>
            <p:nvPr/>
          </p:nvSpPr>
          <p:spPr>
            <a:xfrm>
              <a:off x="5181600" y="568808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Ορθογώνιο 4" descr="Άνοιγμα φακέλου με συμπαγές γέμισμα">
              <a:extLst>
                <a:ext uri="{FF2B5EF4-FFF2-40B4-BE49-F238E27FC236}">
                  <a16:creationId xmlns:a16="http://schemas.microsoft.com/office/drawing/2014/main" id="{C1045E4D-D655-4237-B67A-49C8A7839131}"/>
                </a:ext>
              </a:extLst>
            </p:cNvPr>
            <p:cNvSpPr/>
            <p:nvPr/>
          </p:nvSpPr>
          <p:spPr>
            <a:xfrm>
              <a:off x="5382862" y="718507"/>
              <a:ext cx="365930" cy="365930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Ελεύθερη σχεδίαση: Σχήμα 6">
              <a:extLst>
                <a:ext uri="{FF2B5EF4-FFF2-40B4-BE49-F238E27FC236}">
                  <a16:creationId xmlns:a16="http://schemas.microsoft.com/office/drawing/2014/main" id="{66877D86-2BDD-40F4-B3BF-C325559EB1F6}"/>
                </a:ext>
              </a:extLst>
            </p:cNvPr>
            <p:cNvSpPr/>
            <p:nvPr/>
          </p:nvSpPr>
          <p:spPr>
            <a:xfrm>
              <a:off x="5950054" y="568808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Avenir Next LT Pro Light" panose="020B0304020202020204" pitchFamily="34" charset="0"/>
                </a:rPr>
                <a:t>Data Source</a:t>
              </a:r>
            </a:p>
          </p:txBody>
        </p:sp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1DF9A5F5-5F16-4FFE-A7DE-EA199CAA2F7E}"/>
                </a:ext>
              </a:extLst>
            </p:cNvPr>
            <p:cNvSpPr/>
            <p:nvPr/>
          </p:nvSpPr>
          <p:spPr>
            <a:xfrm>
              <a:off x="5181600" y="1400469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Ορθογώνιο 9" descr="Γρανάζια με συμπαγές γέμισμα">
              <a:extLst>
                <a:ext uri="{FF2B5EF4-FFF2-40B4-BE49-F238E27FC236}">
                  <a16:creationId xmlns:a16="http://schemas.microsoft.com/office/drawing/2014/main" id="{429D56FF-E8A5-4B3A-BAF5-B0EB48EBD74A}"/>
                </a:ext>
              </a:extLst>
            </p:cNvPr>
            <p:cNvSpPr/>
            <p:nvPr/>
          </p:nvSpPr>
          <p:spPr>
            <a:xfrm>
              <a:off x="5367878" y="2381829"/>
              <a:ext cx="365930" cy="36593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Ελεύθερη σχεδίαση: Σχήμα 11">
              <a:extLst>
                <a:ext uri="{FF2B5EF4-FFF2-40B4-BE49-F238E27FC236}">
                  <a16:creationId xmlns:a16="http://schemas.microsoft.com/office/drawing/2014/main" id="{4193F1D0-DE12-487C-83AD-B5AEC98F1419}"/>
                </a:ext>
              </a:extLst>
            </p:cNvPr>
            <p:cNvSpPr/>
            <p:nvPr/>
          </p:nvSpPr>
          <p:spPr>
            <a:xfrm>
              <a:off x="5950052" y="1400469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Avenir Next LT Pro Light" panose="020B0304020202020204" pitchFamily="34" charset="0"/>
                </a:rPr>
                <a:t>System Workflow/ Architecture</a:t>
              </a:r>
            </a:p>
          </p:txBody>
        </p:sp>
        <p:sp>
          <p:nvSpPr>
            <p:cNvPr id="13" name="Ορθογώνιο: Στρογγύλεμα γωνιών 12">
              <a:extLst>
                <a:ext uri="{FF2B5EF4-FFF2-40B4-BE49-F238E27FC236}">
                  <a16:creationId xmlns:a16="http://schemas.microsoft.com/office/drawing/2014/main" id="{88EAF9DF-BE92-4831-AA6E-14C8BD0E1F9A}"/>
                </a:ext>
              </a:extLst>
            </p:cNvPr>
            <p:cNvSpPr/>
            <p:nvPr/>
          </p:nvSpPr>
          <p:spPr>
            <a:xfrm>
              <a:off x="5181600" y="2232130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Ορθογώνιο 13" descr="Κύβος με συμπαγές γέμισμα">
              <a:extLst>
                <a:ext uri="{FF2B5EF4-FFF2-40B4-BE49-F238E27FC236}">
                  <a16:creationId xmlns:a16="http://schemas.microsoft.com/office/drawing/2014/main" id="{BD63E672-28A2-4BC3-B40A-EC7ED551F15F}"/>
                </a:ext>
              </a:extLst>
            </p:cNvPr>
            <p:cNvSpPr/>
            <p:nvPr/>
          </p:nvSpPr>
          <p:spPr>
            <a:xfrm>
              <a:off x="5367878" y="3213491"/>
              <a:ext cx="365930" cy="365930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Ελεύθερη σχεδίαση: Σχήμα 14">
              <a:extLst>
                <a:ext uri="{FF2B5EF4-FFF2-40B4-BE49-F238E27FC236}">
                  <a16:creationId xmlns:a16="http://schemas.microsoft.com/office/drawing/2014/main" id="{6900D5B5-EA46-4763-A56F-710664A84E03}"/>
                </a:ext>
              </a:extLst>
            </p:cNvPr>
            <p:cNvSpPr/>
            <p:nvPr/>
          </p:nvSpPr>
          <p:spPr>
            <a:xfrm>
              <a:off x="5950054" y="2232130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defTabSz="711200">
                <a:spcBef>
                  <a:spcPct val="0"/>
                </a:spcBef>
                <a:spcAft>
                  <a:spcPct val="35000"/>
                </a:spcAft>
              </a:pPr>
              <a:endParaRPr lang="en-US" sz="1600" kern="1200" dirty="0">
                <a:latin typeface="Avenir Next LT Pro Light" panose="020B0304020202020204" pitchFamily="34" charset="0"/>
              </a:endParaRPr>
            </a:p>
            <a:p>
              <a:pPr defTabSz="711200"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latin typeface="Avenir Next LT Pro Light" panose="020B0304020202020204" pitchFamily="34" charset="0"/>
                </a:rPr>
                <a:t>Data Transformation</a:t>
              </a: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l-GR" sz="16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venir Next LT Pro Light" panose="020B03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Ορθογώνιο: Στρογγύλεμα γωνιών 15">
              <a:extLst>
                <a:ext uri="{FF2B5EF4-FFF2-40B4-BE49-F238E27FC236}">
                  <a16:creationId xmlns:a16="http://schemas.microsoft.com/office/drawing/2014/main" id="{6D5A64D1-1AFB-4D7D-A29F-C781208F70E3}"/>
                </a:ext>
              </a:extLst>
            </p:cNvPr>
            <p:cNvSpPr/>
            <p:nvPr/>
          </p:nvSpPr>
          <p:spPr>
            <a:xfrm>
              <a:off x="5181600" y="3063792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Ορθογώνιο 16" descr="Bar chart">
              <a:extLst>
                <a:ext uri="{FF2B5EF4-FFF2-40B4-BE49-F238E27FC236}">
                  <a16:creationId xmlns:a16="http://schemas.microsoft.com/office/drawing/2014/main" id="{0BDCE06E-2A9D-4945-AAC5-8C0044518F7D}"/>
                </a:ext>
              </a:extLst>
            </p:cNvPr>
            <p:cNvSpPr/>
            <p:nvPr/>
          </p:nvSpPr>
          <p:spPr>
            <a:xfrm>
              <a:off x="5382862" y="4045152"/>
              <a:ext cx="365930" cy="365930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Ελεύθερη σχεδίαση: Σχήμα 17">
              <a:extLst>
                <a:ext uri="{FF2B5EF4-FFF2-40B4-BE49-F238E27FC236}">
                  <a16:creationId xmlns:a16="http://schemas.microsoft.com/office/drawing/2014/main" id="{98617293-17A2-4FAF-A35E-D5A0F530C191}"/>
                </a:ext>
              </a:extLst>
            </p:cNvPr>
            <p:cNvSpPr/>
            <p:nvPr/>
          </p:nvSpPr>
          <p:spPr>
            <a:xfrm>
              <a:off x="5950052" y="3895453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Avenir Next LT Pro Light" panose="020B0304020202020204" pitchFamily="34" charset="0"/>
                  <a:ea typeface="+mn-ea"/>
                  <a:cs typeface="+mn-cs"/>
                </a:rPr>
                <a:t>Multidimensional Cube Development</a:t>
              </a:r>
              <a:endParaRPr lang="en-US" sz="1600" kern="1200" dirty="0">
                <a:latin typeface="Avenir Next LT Pro Light" panose="020B0304020202020204" pitchFamily="34" charset="0"/>
              </a:endParaRPr>
            </a:p>
          </p:txBody>
        </p:sp>
        <p:sp>
          <p:nvSpPr>
            <p:cNvPr id="19" name="Ορθογώνιο: Στρογγύλεμα γωνιών 18">
              <a:extLst>
                <a:ext uri="{FF2B5EF4-FFF2-40B4-BE49-F238E27FC236}">
                  <a16:creationId xmlns:a16="http://schemas.microsoft.com/office/drawing/2014/main" id="{AC48AD7B-9388-414A-A428-5F87DB2C0E77}"/>
                </a:ext>
              </a:extLst>
            </p:cNvPr>
            <p:cNvSpPr/>
            <p:nvPr/>
          </p:nvSpPr>
          <p:spPr>
            <a:xfrm>
              <a:off x="5181600" y="3895453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Ορθογώνιο 19" descr="Γράφημα ράβδων παρουσίασης με συμπαγές γέμισμα">
              <a:extLst>
                <a:ext uri="{FF2B5EF4-FFF2-40B4-BE49-F238E27FC236}">
                  <a16:creationId xmlns:a16="http://schemas.microsoft.com/office/drawing/2014/main" id="{AC233410-289E-4C79-B082-D6DEBA6681AF}"/>
                </a:ext>
              </a:extLst>
            </p:cNvPr>
            <p:cNvSpPr/>
            <p:nvPr/>
          </p:nvSpPr>
          <p:spPr>
            <a:xfrm>
              <a:off x="5367878" y="4876813"/>
              <a:ext cx="365930" cy="365930"/>
            </a:xfrm>
            <a:prstGeom prst="rect">
              <a:avLst/>
            </a:pr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Ελεύθερη σχεδίαση: Σχήμα 20">
              <a:extLst>
                <a:ext uri="{FF2B5EF4-FFF2-40B4-BE49-F238E27FC236}">
                  <a16:creationId xmlns:a16="http://schemas.microsoft.com/office/drawing/2014/main" id="{6E016FCA-FCCA-4ADA-9B93-228D0CCAA1E0}"/>
                </a:ext>
              </a:extLst>
            </p:cNvPr>
            <p:cNvSpPr/>
            <p:nvPr/>
          </p:nvSpPr>
          <p:spPr>
            <a:xfrm>
              <a:off x="5950053" y="4727114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latin typeface="Avenir Next LT Pro Light" panose="020B0304020202020204" pitchFamily="34" charset="0"/>
                </a:rPr>
                <a:t>Live Dashboards/ Scenarios</a:t>
              </a:r>
            </a:p>
          </p:txBody>
        </p:sp>
        <p:sp>
          <p:nvSpPr>
            <p:cNvPr id="22" name="Ορθογώνιο: Στρογγύλεμα γωνιών 21">
              <a:extLst>
                <a:ext uri="{FF2B5EF4-FFF2-40B4-BE49-F238E27FC236}">
                  <a16:creationId xmlns:a16="http://schemas.microsoft.com/office/drawing/2014/main" id="{0D016ED7-E1A3-4839-90EF-AE85B623F438}"/>
                </a:ext>
              </a:extLst>
            </p:cNvPr>
            <p:cNvSpPr/>
            <p:nvPr/>
          </p:nvSpPr>
          <p:spPr>
            <a:xfrm>
              <a:off x="5181600" y="4727114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Ορθογώνιο 22" descr="Magnifying glass">
              <a:extLst>
                <a:ext uri="{FF2B5EF4-FFF2-40B4-BE49-F238E27FC236}">
                  <a16:creationId xmlns:a16="http://schemas.microsoft.com/office/drawing/2014/main" id="{C1CC8398-3C12-4DE9-8B02-B7AB4F098BCA}"/>
                </a:ext>
              </a:extLst>
            </p:cNvPr>
            <p:cNvSpPr/>
            <p:nvPr/>
          </p:nvSpPr>
          <p:spPr>
            <a:xfrm>
              <a:off x="5406438" y="5708474"/>
              <a:ext cx="365930" cy="36593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Ελεύθερη σχεδίαση: Σχήμα 23">
              <a:extLst>
                <a:ext uri="{FF2B5EF4-FFF2-40B4-BE49-F238E27FC236}">
                  <a16:creationId xmlns:a16="http://schemas.microsoft.com/office/drawing/2014/main" id="{E44BF56E-DD5E-4E1B-B818-993D0E7BB388}"/>
                </a:ext>
              </a:extLst>
            </p:cNvPr>
            <p:cNvSpPr/>
            <p:nvPr/>
          </p:nvSpPr>
          <p:spPr>
            <a:xfrm>
              <a:off x="5950054" y="4727114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latin typeface="Avenir Next LT Pro Light" panose="020B0304020202020204" pitchFamily="34" charset="0"/>
              </a:endParaRPr>
            </a:p>
          </p:txBody>
        </p:sp>
        <p:sp>
          <p:nvSpPr>
            <p:cNvPr id="25" name="Ορθογώνιο: Στρογγύλεμα γωνιών 24">
              <a:extLst>
                <a:ext uri="{FF2B5EF4-FFF2-40B4-BE49-F238E27FC236}">
                  <a16:creationId xmlns:a16="http://schemas.microsoft.com/office/drawing/2014/main" id="{C0D8CF11-2689-4C5B-9C74-E36905E2FDC7}"/>
                </a:ext>
              </a:extLst>
            </p:cNvPr>
            <p:cNvSpPr/>
            <p:nvPr/>
          </p:nvSpPr>
          <p:spPr>
            <a:xfrm>
              <a:off x="5181600" y="5558775"/>
              <a:ext cx="6248400" cy="665328"/>
            </a:xfrm>
            <a:prstGeom prst="roundRect">
              <a:avLst>
                <a:gd name="adj" fmla="val 10000"/>
              </a:avLst>
            </a:prstGeom>
            <a:noFill/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Ελεύθερη σχεδίαση: Σχήμα 26">
              <a:extLst>
                <a:ext uri="{FF2B5EF4-FFF2-40B4-BE49-F238E27FC236}">
                  <a16:creationId xmlns:a16="http://schemas.microsoft.com/office/drawing/2014/main" id="{C6119B50-FCAF-4686-96E4-26F39F81A11E}"/>
                </a:ext>
              </a:extLst>
            </p:cNvPr>
            <p:cNvSpPr/>
            <p:nvPr/>
          </p:nvSpPr>
          <p:spPr>
            <a:xfrm>
              <a:off x="5950054" y="5558775"/>
              <a:ext cx="5479945" cy="665328"/>
            </a:xfrm>
            <a:custGeom>
              <a:avLst/>
              <a:gdLst>
                <a:gd name="connsiteX0" fmla="*/ 0 w 5479945"/>
                <a:gd name="connsiteY0" fmla="*/ 0 h 665328"/>
                <a:gd name="connsiteX1" fmla="*/ 5479945 w 5479945"/>
                <a:gd name="connsiteY1" fmla="*/ 0 h 665328"/>
                <a:gd name="connsiteX2" fmla="*/ 5479945 w 5479945"/>
                <a:gd name="connsiteY2" fmla="*/ 665328 h 665328"/>
                <a:gd name="connsiteX3" fmla="*/ 0 w 5479945"/>
                <a:gd name="connsiteY3" fmla="*/ 665328 h 665328"/>
                <a:gd name="connsiteX4" fmla="*/ 0 w 5479945"/>
                <a:gd name="connsiteY4" fmla="*/ 0 h 66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9945" h="665328">
                  <a:moveTo>
                    <a:pt x="0" y="0"/>
                  </a:moveTo>
                  <a:lnTo>
                    <a:pt x="5479945" y="0"/>
                  </a:lnTo>
                  <a:lnTo>
                    <a:pt x="5479945" y="665328"/>
                  </a:lnTo>
                  <a:lnTo>
                    <a:pt x="0" y="66532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0414" tIns="70414" rIns="70414" bIns="70414" numCol="1" spcCol="1270" anchor="ctr" anchorCtr="0">
              <a:noAutofit/>
            </a:bodyPr>
            <a:lstStyle/>
            <a:p>
              <a:pPr defTabSz="711200"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>
                  <a:latin typeface="Avenir Next LT Pro Light" panose="020B0304020202020204" pitchFamily="34" charset="0"/>
                </a:rPr>
                <a:t>Findings</a:t>
              </a:r>
            </a:p>
          </p:txBody>
        </p:sp>
      </p:grpSp>
      <p:sp>
        <p:nvSpPr>
          <p:cNvPr id="31" name="Ελεύθερη σχεδίαση: Σχήμα 30">
            <a:extLst>
              <a:ext uri="{FF2B5EF4-FFF2-40B4-BE49-F238E27FC236}">
                <a16:creationId xmlns:a16="http://schemas.microsoft.com/office/drawing/2014/main" id="{467F21F0-AE71-45ED-B605-F0296CCBE33D}"/>
              </a:ext>
            </a:extLst>
          </p:cNvPr>
          <p:cNvSpPr/>
          <p:nvPr/>
        </p:nvSpPr>
        <p:spPr>
          <a:xfrm>
            <a:off x="5950052" y="3063792"/>
            <a:ext cx="5479945" cy="665328"/>
          </a:xfrm>
          <a:custGeom>
            <a:avLst/>
            <a:gdLst>
              <a:gd name="connsiteX0" fmla="*/ 0 w 5479945"/>
              <a:gd name="connsiteY0" fmla="*/ 0 h 665328"/>
              <a:gd name="connsiteX1" fmla="*/ 5479945 w 5479945"/>
              <a:gd name="connsiteY1" fmla="*/ 0 h 665328"/>
              <a:gd name="connsiteX2" fmla="*/ 5479945 w 5479945"/>
              <a:gd name="connsiteY2" fmla="*/ 665328 h 665328"/>
              <a:gd name="connsiteX3" fmla="*/ 0 w 5479945"/>
              <a:gd name="connsiteY3" fmla="*/ 665328 h 665328"/>
              <a:gd name="connsiteX4" fmla="*/ 0 w 5479945"/>
              <a:gd name="connsiteY4" fmla="*/ 0 h 665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9945" h="665328">
                <a:moveTo>
                  <a:pt x="0" y="0"/>
                </a:moveTo>
                <a:lnTo>
                  <a:pt x="5479945" y="0"/>
                </a:lnTo>
                <a:lnTo>
                  <a:pt x="5479945" y="665328"/>
                </a:lnTo>
                <a:lnTo>
                  <a:pt x="0" y="6653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0414" tIns="70414" rIns="70414" bIns="70414" numCol="1" spcCol="1270" anchor="ctr" anchorCtr="0">
            <a:noAutofit/>
          </a:bodyPr>
          <a:lstStyle/>
          <a:p>
            <a:pPr marL="0" lvl="0" indent="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venir Next LT Pro Light" panose="020B0304020202020204" pitchFamily="34" charset="0"/>
                <a:ea typeface="+mn-ea"/>
                <a:cs typeface="+mn-cs"/>
              </a:rPr>
              <a:t>Building the Data warehouse </a:t>
            </a:r>
            <a:endParaRPr lang="el-GR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32" name="Ορθογώνιο 31" descr="Κυκλικό διάγραμμα ροής με συμπαγές γέμισμα">
            <a:extLst>
              <a:ext uri="{FF2B5EF4-FFF2-40B4-BE49-F238E27FC236}">
                <a16:creationId xmlns:a16="http://schemas.microsoft.com/office/drawing/2014/main" id="{99875A74-BDB2-49B7-A850-F5490F2D53E4}"/>
              </a:ext>
            </a:extLst>
          </p:cNvPr>
          <p:cNvSpPr/>
          <p:nvPr/>
        </p:nvSpPr>
        <p:spPr>
          <a:xfrm>
            <a:off x="5367878" y="1550168"/>
            <a:ext cx="365930" cy="36593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750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 descr="Εικόνα που περιέχει πίνακας&#10;&#10;Περιγραφή που δημιουργήθηκε αυτόματα">
            <a:extLst>
              <a:ext uri="{FF2B5EF4-FFF2-40B4-BE49-F238E27FC236}">
                <a16:creationId xmlns:a16="http://schemas.microsoft.com/office/drawing/2014/main" id="{CC2D787C-7A49-4266-81B5-6BF16CE2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4" y="616430"/>
            <a:ext cx="11220911" cy="6239795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Top rated properties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382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7E11B7D-6400-4CCB-906B-050CC409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37" y="687407"/>
            <a:ext cx="11037315" cy="6197812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Top rated properties - Lofts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6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21469ACF-5BEA-4AF0-BB83-3E42AD93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45" y="732504"/>
            <a:ext cx="10935077" cy="6107617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Top rated properties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4936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>
            <a:extLst>
              <a:ext uri="{FF2B5EF4-FFF2-40B4-BE49-F238E27FC236}">
                <a16:creationId xmlns:a16="http://schemas.microsoft.com/office/drawing/2014/main" id="{DE630530-5769-4DA0-8364-06CE9F45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" y="763537"/>
            <a:ext cx="11037315" cy="609446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Top rated properties - Cottage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83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1411882F-6E78-4F8B-A2CE-F68F31999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5" y="708922"/>
            <a:ext cx="11069188" cy="614907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Top hosts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732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4213F555-D566-4F06-88BF-FB8348EB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06" y="636894"/>
            <a:ext cx="11043727" cy="619297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rgbClr val="232F3D"/>
                </a:solidFill>
                <a:latin typeface="Avenir Next LT Pro Light" panose="020B0304020202020204" pitchFamily="34" charset="0"/>
              </a:rPr>
              <a:t>Superhosts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52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ACC06A7C-90B6-4CBC-88DA-988CA92D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2" y="691089"/>
            <a:ext cx="10821228" cy="610025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Hosts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584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B4650C5F-5EFF-4C07-ACAE-DB8A02EC2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18" y="691088"/>
            <a:ext cx="10906260" cy="6100253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Berlin best host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625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C7014563-F061-4C52-A308-8AC56823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67" y="691088"/>
            <a:ext cx="10887211" cy="6133288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5" y="137272"/>
            <a:ext cx="10412357" cy="61311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Amsterdam best host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116500"/>
            <a:ext cx="624959" cy="6131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075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58569"/>
            <a:ext cx="9819967" cy="92617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232F3D"/>
                </a:solidFill>
                <a:latin typeface="Avenir Next LT Pro Light" panose="020B0304020202020204" pitchFamily="34" charset="0"/>
              </a:rPr>
              <a:t>Price distribution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215098"/>
            <a:ext cx="624959" cy="613111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AC0578CB-BF39-4A84-93EB-5A6FC7C0B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9308" t="20102"/>
          <a:stretch/>
        </p:blipFill>
        <p:spPr>
          <a:xfrm>
            <a:off x="5701298" y="2198509"/>
            <a:ext cx="6490702" cy="3521091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C925933D-8C1B-4675-B192-B5872AB813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0399" t="20261"/>
          <a:stretch/>
        </p:blipFill>
        <p:spPr>
          <a:xfrm>
            <a:off x="207872" y="2378481"/>
            <a:ext cx="5735905" cy="3341119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4F7B3411-0239-4EAD-96E6-D1AC471112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905" r="1662" b="81549"/>
          <a:stretch/>
        </p:blipFill>
        <p:spPr>
          <a:xfrm>
            <a:off x="180644" y="951401"/>
            <a:ext cx="6827141" cy="984050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5A86D8DA-09E7-4A1B-A0A6-BFBA646AA7B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" r="77328" b="78613"/>
          <a:stretch/>
        </p:blipFill>
        <p:spPr>
          <a:xfrm>
            <a:off x="9637555" y="345936"/>
            <a:ext cx="2079523" cy="1140679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CA798CB7-8138-4079-9D85-A454F6146B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332" r="82259" b="59358"/>
          <a:stretch/>
        </p:blipFill>
        <p:spPr>
          <a:xfrm>
            <a:off x="10218225" y="1393844"/>
            <a:ext cx="1627136" cy="1083213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93D68747-E633-4FF7-A34F-1AE4FF6E0F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3" t="36659" r="84714" b="41422"/>
          <a:stretch/>
        </p:blipFill>
        <p:spPr>
          <a:xfrm>
            <a:off x="6883223" y="503364"/>
            <a:ext cx="1311974" cy="1169028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BDA74692-CF72-4965-99C4-54B2D0BC8D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337" r="83819" b="3906"/>
          <a:stretch/>
        </p:blipFill>
        <p:spPr>
          <a:xfrm>
            <a:off x="8204591" y="112576"/>
            <a:ext cx="1484115" cy="174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Problem Scope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graphicFrame>
        <p:nvGraphicFramePr>
          <p:cNvPr id="5" name="Θέση περιεχομένου 2">
            <a:extLst>
              <a:ext uri="{FF2B5EF4-FFF2-40B4-BE49-F238E27FC236}">
                <a16:creationId xmlns:a16="http://schemas.microsoft.com/office/drawing/2014/main" id="{13954D00-D384-48BA-B36A-CD5CCB65F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5828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13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58569"/>
            <a:ext cx="9819967" cy="9261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Price - Amsterdam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215098"/>
            <a:ext cx="624959" cy="613111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5A86D8DA-09E7-4A1B-A0A6-BFBA646AA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7328" b="78613"/>
          <a:stretch/>
        </p:blipFill>
        <p:spPr>
          <a:xfrm>
            <a:off x="8900651" y="45114"/>
            <a:ext cx="2079523" cy="1140679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B46311CD-A7F0-4F93-BD0C-2F4A5CB91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833" y="332047"/>
            <a:ext cx="1186328" cy="609795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D2D24694-8A21-4AE1-87C4-00AC644EE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425556"/>
            <a:ext cx="6171869" cy="3396205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40DC633E-1CC1-4A98-9BF2-64D339DFBE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052" y="1362199"/>
            <a:ext cx="1362265" cy="685896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F3A911B-1E34-4599-9EEB-48BD2B0414B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1528"/>
          <a:stretch/>
        </p:blipFill>
        <p:spPr>
          <a:xfrm>
            <a:off x="5369074" y="1239604"/>
            <a:ext cx="2424228" cy="771633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8663433C-6107-40CB-9FB9-900A2CAD4C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072" y="110070"/>
            <a:ext cx="1227175" cy="926169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78664158-DC59-461C-9CB0-7B238D4C34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85" y="1138236"/>
            <a:ext cx="1064292" cy="1413381"/>
          </a:xfrm>
          <a:prstGeom prst="rect">
            <a:avLst/>
          </a:prstGeom>
        </p:spPr>
      </p:pic>
      <p:pic>
        <p:nvPicPr>
          <p:cNvPr id="25" name="Εικόνα 24">
            <a:extLst>
              <a:ext uri="{FF2B5EF4-FFF2-40B4-BE49-F238E27FC236}">
                <a16:creationId xmlns:a16="http://schemas.microsoft.com/office/drawing/2014/main" id="{2E751E4C-FAD0-4EF9-8E7A-033ADE688B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22748" y="2447907"/>
            <a:ext cx="5969252" cy="3373854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4352A35E-C52E-4922-864F-6EB5F22AD8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80174" y="1034526"/>
            <a:ext cx="1186543" cy="1413381"/>
          </a:xfrm>
          <a:prstGeom prst="rect">
            <a:avLst/>
          </a:prstGeom>
        </p:spPr>
      </p:pic>
      <p:pic>
        <p:nvPicPr>
          <p:cNvPr id="29" name="Εικόνα 28">
            <a:extLst>
              <a:ext uri="{FF2B5EF4-FFF2-40B4-BE49-F238E27FC236}">
                <a16:creationId xmlns:a16="http://schemas.microsoft.com/office/drawing/2014/main" id="{4B51DB88-95AF-42EF-8DF8-05A4499FEC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05420" y="1237294"/>
            <a:ext cx="1381318" cy="714475"/>
          </a:xfrm>
          <a:prstGeom prst="rect">
            <a:avLst/>
          </a:prstGeom>
        </p:spPr>
      </p:pic>
      <p:pic>
        <p:nvPicPr>
          <p:cNvPr id="31" name="Εικόνα 30">
            <a:extLst>
              <a:ext uri="{FF2B5EF4-FFF2-40B4-BE49-F238E27FC236}">
                <a16:creationId xmlns:a16="http://schemas.microsoft.com/office/drawing/2014/main" id="{05795B16-3834-43C6-81B4-F16FCB21AD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69027" y="1315815"/>
            <a:ext cx="1790950" cy="695422"/>
          </a:xfrm>
          <a:prstGeom prst="rect">
            <a:avLst/>
          </a:prstGeom>
        </p:spPr>
      </p:pic>
      <p:pic>
        <p:nvPicPr>
          <p:cNvPr id="33" name="Εικόνα 32">
            <a:extLst>
              <a:ext uri="{FF2B5EF4-FFF2-40B4-BE49-F238E27FC236}">
                <a16:creationId xmlns:a16="http://schemas.microsoft.com/office/drawing/2014/main" id="{0D65DE10-8FE6-412A-BC5A-652619D7A8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942" y="1362199"/>
            <a:ext cx="1428949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58569"/>
            <a:ext cx="9819967" cy="92617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Price - Berlin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0" name="Ορθογώνιο 19" descr="Γράφημα ράβδων παρουσίασης με συμπαγές γέμισμα">
            <a:extLst>
              <a:ext uri="{FF2B5EF4-FFF2-40B4-BE49-F238E27FC236}">
                <a16:creationId xmlns:a16="http://schemas.microsoft.com/office/drawing/2014/main" id="{FDA2D308-A157-4F09-8754-DE9400CFCDC0}"/>
              </a:ext>
            </a:extLst>
          </p:cNvPr>
          <p:cNvSpPr/>
          <p:nvPr/>
        </p:nvSpPr>
        <p:spPr>
          <a:xfrm>
            <a:off x="586867" y="215098"/>
            <a:ext cx="624959" cy="613111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5A86D8DA-09E7-4A1B-A0A6-BFBA646AA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7328" b="78613"/>
          <a:stretch/>
        </p:blipFill>
        <p:spPr>
          <a:xfrm>
            <a:off x="8900651" y="45114"/>
            <a:ext cx="2079523" cy="1140679"/>
          </a:xfrm>
          <a:prstGeom prst="rect">
            <a:avLst/>
          </a:prstGeom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1B61F0D8-6B49-4EE1-976C-96B74D49B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3" y="2462415"/>
            <a:ext cx="6143815" cy="3459052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F3A911B-1E34-4599-9EEB-48BD2B0414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7343"/>
          <a:stretch/>
        </p:blipFill>
        <p:spPr>
          <a:xfrm>
            <a:off x="5077467" y="378644"/>
            <a:ext cx="633029" cy="771633"/>
          </a:xfrm>
          <a:prstGeom prst="rect">
            <a:avLst/>
          </a:prstGeom>
        </p:spPr>
      </p:pic>
      <p:pic>
        <p:nvPicPr>
          <p:cNvPr id="21" name="Εικόνα 20">
            <a:extLst>
              <a:ext uri="{FF2B5EF4-FFF2-40B4-BE49-F238E27FC236}">
                <a16:creationId xmlns:a16="http://schemas.microsoft.com/office/drawing/2014/main" id="{8663433C-6107-40CB-9FB9-900A2CAD4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072" y="110070"/>
            <a:ext cx="1227175" cy="926169"/>
          </a:xfrm>
          <a:prstGeom prst="rect">
            <a:avLst/>
          </a:prstGeom>
        </p:spPr>
      </p:pic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78664158-DC59-461C-9CB0-7B238D4C3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222" y="1049034"/>
            <a:ext cx="1064292" cy="1413381"/>
          </a:xfrm>
          <a:prstGeom prst="rect">
            <a:avLst/>
          </a:prstGeom>
        </p:spPr>
      </p:pic>
      <p:pic>
        <p:nvPicPr>
          <p:cNvPr id="27" name="Εικόνα 26">
            <a:extLst>
              <a:ext uri="{FF2B5EF4-FFF2-40B4-BE49-F238E27FC236}">
                <a16:creationId xmlns:a16="http://schemas.microsoft.com/office/drawing/2014/main" id="{4352A35E-C52E-4922-864F-6EB5F22AD8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174" y="1034526"/>
            <a:ext cx="1186543" cy="1413381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2D18EC54-88B5-4ED4-BA76-355DE03AA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544" y="1382290"/>
            <a:ext cx="1133633" cy="676369"/>
          </a:xfrm>
          <a:prstGeom prst="rect">
            <a:avLst/>
          </a:prstGeom>
        </p:spPr>
      </p:pic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3AFA801B-C1CE-4050-874A-E7F6744D12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3905" y="1315815"/>
            <a:ext cx="1667108" cy="695422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EF9080C-85E8-4E5E-848D-213A9CA7D4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2198" y="261505"/>
            <a:ext cx="1239728" cy="664140"/>
          </a:xfrm>
          <a:prstGeom prst="rect">
            <a:avLst/>
          </a:prstGeom>
        </p:spPr>
      </p:pic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A74E985A-EABE-4E37-8ACA-0822AB7D03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9714" y="1315815"/>
            <a:ext cx="1409897" cy="695422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360F32D1-12FF-47C4-9FF8-156F0CB403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8500" y="1277709"/>
            <a:ext cx="1419423" cy="771633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C4B4FC9D-C7A9-4AC0-B709-FE349F8D27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62549" y="1356454"/>
            <a:ext cx="1324160" cy="647790"/>
          </a:xfrm>
          <a:prstGeom prst="rect">
            <a:avLst/>
          </a:prstGeom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5C47BCAA-16D1-48F0-A735-4936426F32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92281" y="1264518"/>
            <a:ext cx="1333686" cy="75258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A1F6A118-DEC9-4BA4-A1EF-229C6295A8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83411" y="2447907"/>
            <a:ext cx="5829656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3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00114C2-36A2-4618-BB03-37B960FF1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34" b="33823"/>
          <a:stretch/>
        </p:blipFill>
        <p:spPr bwMode="auto">
          <a:xfrm>
            <a:off x="550197" y="342011"/>
            <a:ext cx="1111456" cy="10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Τίτλος 1">
            <a:extLst>
              <a:ext uri="{FF2B5EF4-FFF2-40B4-BE49-F238E27FC236}">
                <a16:creationId xmlns:a16="http://schemas.microsoft.com/office/drawing/2014/main" id="{E315893F-8506-412C-9231-0302B4BCA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788" y="456806"/>
            <a:ext cx="9819967" cy="8049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Challenges 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64824D79-312B-4510-918A-DF9CAA9B0C9A}"/>
              </a:ext>
            </a:extLst>
          </p:cNvPr>
          <p:cNvSpPr/>
          <p:nvPr/>
        </p:nvSpPr>
        <p:spPr>
          <a:xfrm>
            <a:off x="1105925" y="1459450"/>
            <a:ext cx="3077497" cy="629265"/>
          </a:xfrm>
          <a:prstGeom prst="wedgeRectCallout">
            <a:avLst>
              <a:gd name="adj1" fmla="val -16360"/>
              <a:gd name="adj2" fmla="val 96875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PROBLEMS</a:t>
            </a:r>
            <a:endParaRPr lang="el-GR" dirty="0">
              <a:latin typeface="Avenir Next LT Pro" panose="020B0504020202020204" pitchFamily="34" charset="0"/>
            </a:endParaRP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29D1469-BA39-4D6B-843E-F51A47F47690}"/>
              </a:ext>
            </a:extLst>
          </p:cNvPr>
          <p:cNvSpPr/>
          <p:nvPr/>
        </p:nvSpPr>
        <p:spPr>
          <a:xfrm>
            <a:off x="7733071" y="1459449"/>
            <a:ext cx="3077497" cy="629265"/>
          </a:xfrm>
          <a:prstGeom prst="wedgeRectCallout">
            <a:avLst>
              <a:gd name="adj1" fmla="val 10158"/>
              <a:gd name="adj2" fmla="val 9687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SOLUTIONS</a:t>
            </a:r>
            <a:endParaRPr lang="el-GR" dirty="0">
              <a:latin typeface="Avenir Next LT Pro" panose="020B05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288FCB-5353-4C0E-AF09-1D80EAB7141D}"/>
              </a:ext>
            </a:extLst>
          </p:cNvPr>
          <p:cNvSpPr txBox="1"/>
          <p:nvPr/>
        </p:nvSpPr>
        <p:spPr>
          <a:xfrm>
            <a:off x="875573" y="2785068"/>
            <a:ext cx="4925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“Amenities” at staging listings table was free text.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201C70-2515-4E54-BC7B-5CA603FEDB9A}"/>
              </a:ext>
            </a:extLst>
          </p:cNvPr>
          <p:cNvSpPr txBox="1"/>
          <p:nvPr/>
        </p:nvSpPr>
        <p:spPr>
          <a:xfrm>
            <a:off x="7170748" y="2559947"/>
            <a:ext cx="4650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E</a:t>
            </a:r>
            <a:r>
              <a:rPr lang="en-US" sz="1600" b="0" i="0" dirty="0">
                <a:effectLst/>
                <a:latin typeface="Avenir Next LT Pro" panose="020B0504020202020204" pitchFamily="34" charset="0"/>
              </a:rPr>
              <a:t>xtract extra information by creating a property category column based on specific properties’ characteristics contained in “amenities”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EA572-2546-4071-B2A1-EC122EDF8CFF}"/>
              </a:ext>
            </a:extLst>
          </p:cNvPr>
          <p:cNvSpPr txBox="1"/>
          <p:nvPr/>
        </p:nvSpPr>
        <p:spPr>
          <a:xfrm>
            <a:off x="875573" y="3455326"/>
            <a:ext cx="4488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Null values in categorical variables created problems during cube process.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0ECE4-885A-473B-9D5A-AC4B7B8DAAD6}"/>
              </a:ext>
            </a:extLst>
          </p:cNvPr>
          <p:cNvSpPr txBox="1"/>
          <p:nvPr/>
        </p:nvSpPr>
        <p:spPr>
          <a:xfrm>
            <a:off x="7170748" y="3534436"/>
            <a:ext cx="3569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Replacement with NAs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EC1FA0-9BD8-4160-A622-CE4F65504AD6}"/>
              </a:ext>
            </a:extLst>
          </p:cNvPr>
          <p:cNvSpPr txBox="1"/>
          <p:nvPr/>
        </p:nvSpPr>
        <p:spPr>
          <a:xfrm>
            <a:off x="875573" y="4158793"/>
            <a:ext cx="49839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“</a:t>
            </a:r>
            <a:r>
              <a:rPr lang="en-US" sz="1600" b="0" i="0" dirty="0">
                <a:effectLst/>
                <a:latin typeface="Avenir Next LT Pro" panose="020B0504020202020204" pitchFamily="34" charset="0"/>
              </a:rPr>
              <a:t>Extra people” column could not be used as categorical variable since it included metrics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96AE42-E7B6-44A0-8588-08F18A199EC9}"/>
              </a:ext>
            </a:extLst>
          </p:cNvPr>
          <p:cNvSpPr txBox="1"/>
          <p:nvPr/>
        </p:nvSpPr>
        <p:spPr>
          <a:xfrm>
            <a:off x="7170748" y="4083048"/>
            <a:ext cx="428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venir Next LT Pro" panose="020B0504020202020204" pitchFamily="34" charset="0"/>
              </a:rPr>
              <a:t>T</a:t>
            </a:r>
            <a:r>
              <a:rPr lang="en-US" sz="1600" b="0" i="0" dirty="0">
                <a:effectLst/>
                <a:latin typeface="Avenir Next LT Pro" panose="020B0504020202020204" pitchFamily="34" charset="0"/>
              </a:rPr>
              <a:t>ransform that information and create an extra column with two types of categories.</a:t>
            </a:r>
            <a:endParaRPr lang="el-GR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3B9F9B-EC59-4FAE-A610-CF648A1ECEEA}"/>
              </a:ext>
            </a:extLst>
          </p:cNvPr>
          <p:cNvSpPr txBox="1"/>
          <p:nvPr/>
        </p:nvSpPr>
        <p:spPr>
          <a:xfrm>
            <a:off x="7197226" y="6012539"/>
            <a:ext cx="4267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Multiple trials to conclude to the right schema (dimensions and fact tables).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295096-A1AC-44D1-9F4F-18EDE6B0FFCC}"/>
              </a:ext>
            </a:extLst>
          </p:cNvPr>
          <p:cNvSpPr txBox="1"/>
          <p:nvPr/>
        </p:nvSpPr>
        <p:spPr>
          <a:xfrm>
            <a:off x="925746" y="6031810"/>
            <a:ext cx="442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Not all dimensions were connected with prices in staging calendar table.</a:t>
            </a:r>
            <a:endParaRPr lang="el-GR" sz="1600" dirty="0">
              <a:latin typeface="Avenir Next LT Pro" panose="020B05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958E48A-6EB2-4EC3-B469-6E36BA0874D7}"/>
              </a:ext>
            </a:extLst>
          </p:cNvPr>
          <p:cNvSpPr txBox="1"/>
          <p:nvPr/>
        </p:nvSpPr>
        <p:spPr>
          <a:xfrm>
            <a:off x="875573" y="4802913"/>
            <a:ext cx="476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Months in date dimension table were recognized as categorical variables in power BI.</a:t>
            </a:r>
            <a:endParaRPr lang="el-GR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FE3103-63AF-4F49-9507-6DBDCD30ACE9}"/>
              </a:ext>
            </a:extLst>
          </p:cNvPr>
          <p:cNvSpPr txBox="1"/>
          <p:nvPr/>
        </p:nvSpPr>
        <p:spPr>
          <a:xfrm>
            <a:off x="7170748" y="4743568"/>
            <a:ext cx="476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Change table’s properties in order to have chronological sequence in our charts.</a:t>
            </a:r>
            <a:endParaRPr lang="el-GR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B9DC39-3A0E-4648-ABB1-DE27F0241B49}"/>
              </a:ext>
            </a:extLst>
          </p:cNvPr>
          <p:cNvGrpSpPr/>
          <p:nvPr/>
        </p:nvGrpSpPr>
        <p:grpSpPr>
          <a:xfrm>
            <a:off x="363791" y="2881611"/>
            <a:ext cx="398853" cy="3634378"/>
            <a:chOff x="363791" y="2881611"/>
            <a:chExt cx="398853" cy="363437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717AB4D-D623-4C3A-B0CB-F90D8B793332}"/>
                </a:ext>
              </a:extLst>
            </p:cNvPr>
            <p:cNvGrpSpPr/>
            <p:nvPr/>
          </p:nvGrpSpPr>
          <p:grpSpPr>
            <a:xfrm>
              <a:off x="363791" y="2881611"/>
              <a:ext cx="397003" cy="2995291"/>
              <a:chOff x="373623" y="3018503"/>
              <a:chExt cx="463146" cy="351259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9156F09-884A-4540-A5CA-819A51332ED2}"/>
                  </a:ext>
                </a:extLst>
              </p:cNvPr>
              <p:cNvGrpSpPr/>
              <p:nvPr/>
            </p:nvGrpSpPr>
            <p:grpSpPr>
              <a:xfrm>
                <a:off x="373623" y="3018503"/>
                <a:ext cx="463146" cy="2753032"/>
                <a:chOff x="373623" y="3018503"/>
                <a:chExt cx="570274" cy="312911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3F310A1-FD8C-4987-BAD3-18F6600169F8}"/>
                    </a:ext>
                  </a:extLst>
                </p:cNvPr>
                <p:cNvSpPr/>
                <p:nvPr/>
              </p:nvSpPr>
              <p:spPr>
                <a:xfrm>
                  <a:off x="373626" y="3018503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6D532B7-ABD8-4EBE-B38B-08138BD5BCC4}"/>
                    </a:ext>
                  </a:extLst>
                </p:cNvPr>
                <p:cNvSpPr/>
                <p:nvPr/>
              </p:nvSpPr>
              <p:spPr>
                <a:xfrm>
                  <a:off x="373625" y="3888657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09751C-17E0-45E3-946A-8A614765CADE}"/>
                    </a:ext>
                  </a:extLst>
                </p:cNvPr>
                <p:cNvSpPr/>
                <p:nvPr/>
              </p:nvSpPr>
              <p:spPr>
                <a:xfrm>
                  <a:off x="373624" y="4766187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CE86C2B-8182-46A4-8F76-38ABCF7E7123}"/>
                    </a:ext>
                  </a:extLst>
                </p:cNvPr>
                <p:cNvSpPr/>
                <p:nvPr/>
              </p:nvSpPr>
              <p:spPr>
                <a:xfrm>
                  <a:off x="373623" y="5636341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 dirty="0"/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A7A2F26-7238-4124-B5B4-A205570987A5}"/>
                  </a:ext>
                </a:extLst>
              </p:cNvPr>
              <p:cNvSpPr/>
              <p:nvPr/>
            </p:nvSpPr>
            <p:spPr>
              <a:xfrm>
                <a:off x="373623" y="6081268"/>
                <a:ext cx="463144" cy="449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AA4426E-4A2F-421E-A56E-8D2985FA4267}"/>
                </a:ext>
              </a:extLst>
            </p:cNvPr>
            <p:cNvSpPr/>
            <p:nvPr/>
          </p:nvSpPr>
          <p:spPr>
            <a:xfrm>
              <a:off x="365643" y="6132407"/>
              <a:ext cx="397001" cy="383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F2E09C-9DFA-4E85-91D2-0937D6259807}"/>
              </a:ext>
            </a:extLst>
          </p:cNvPr>
          <p:cNvGrpSpPr/>
          <p:nvPr/>
        </p:nvGrpSpPr>
        <p:grpSpPr>
          <a:xfrm>
            <a:off x="6602273" y="2816861"/>
            <a:ext cx="398853" cy="3634378"/>
            <a:chOff x="363791" y="2881611"/>
            <a:chExt cx="398853" cy="363437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E5017B7-1EBA-4FB6-9B0C-D35C0DBB5893}"/>
                </a:ext>
              </a:extLst>
            </p:cNvPr>
            <p:cNvGrpSpPr/>
            <p:nvPr/>
          </p:nvGrpSpPr>
          <p:grpSpPr>
            <a:xfrm>
              <a:off x="363791" y="2881611"/>
              <a:ext cx="397003" cy="2995291"/>
              <a:chOff x="373623" y="3018503"/>
              <a:chExt cx="463146" cy="3512593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6D70746-010D-43BF-9A09-F233E649742B}"/>
                  </a:ext>
                </a:extLst>
              </p:cNvPr>
              <p:cNvGrpSpPr/>
              <p:nvPr/>
            </p:nvGrpSpPr>
            <p:grpSpPr>
              <a:xfrm>
                <a:off x="373623" y="3018503"/>
                <a:ext cx="463146" cy="2753032"/>
                <a:chOff x="373623" y="3018503"/>
                <a:chExt cx="570274" cy="3129116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FD5D2E60-342B-4931-903F-28CC8A2E98DD}"/>
                    </a:ext>
                  </a:extLst>
                </p:cNvPr>
                <p:cNvSpPr/>
                <p:nvPr/>
              </p:nvSpPr>
              <p:spPr>
                <a:xfrm>
                  <a:off x="373626" y="3018503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9609983-246E-4FE8-BF77-BBA488B4D470}"/>
                    </a:ext>
                  </a:extLst>
                </p:cNvPr>
                <p:cNvSpPr/>
                <p:nvPr/>
              </p:nvSpPr>
              <p:spPr>
                <a:xfrm>
                  <a:off x="373625" y="3888657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C650624B-BE4E-4DED-A39C-EEEBE9A05E67}"/>
                    </a:ext>
                  </a:extLst>
                </p:cNvPr>
                <p:cNvSpPr/>
                <p:nvPr/>
              </p:nvSpPr>
              <p:spPr>
                <a:xfrm>
                  <a:off x="373624" y="4766187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DC666E73-76B7-4830-821C-FA9F37C8DAED}"/>
                    </a:ext>
                  </a:extLst>
                </p:cNvPr>
                <p:cNvSpPr/>
                <p:nvPr/>
              </p:nvSpPr>
              <p:spPr>
                <a:xfrm>
                  <a:off x="373623" y="5636341"/>
                  <a:ext cx="570271" cy="5112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 dirty="0"/>
                </a:p>
              </p:txBody>
            </p:sp>
          </p:grp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DB007E7-2A41-4940-931D-083CB71FC6A2}"/>
                  </a:ext>
                </a:extLst>
              </p:cNvPr>
              <p:cNvSpPr/>
              <p:nvPr/>
            </p:nvSpPr>
            <p:spPr>
              <a:xfrm>
                <a:off x="373623" y="6081268"/>
                <a:ext cx="463144" cy="449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6FE401-BC52-448C-B5B9-EA298D51B708}"/>
                </a:ext>
              </a:extLst>
            </p:cNvPr>
            <p:cNvSpPr/>
            <p:nvPr/>
          </p:nvSpPr>
          <p:spPr>
            <a:xfrm>
              <a:off x="365643" y="6132407"/>
              <a:ext cx="397001" cy="3835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D5FE407-85B5-4562-8330-F8C1EB1872FD}"/>
              </a:ext>
            </a:extLst>
          </p:cNvPr>
          <p:cNvSpPr txBox="1"/>
          <p:nvPr/>
        </p:nvSpPr>
        <p:spPr>
          <a:xfrm>
            <a:off x="891706" y="5387688"/>
            <a:ext cx="476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Limited capabilities of Power BI due to live connection with SSAS</a:t>
            </a:r>
            <a:endParaRPr lang="el-GR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370701-6BF9-4E54-8299-1FA12A21B8BB}"/>
              </a:ext>
            </a:extLst>
          </p:cNvPr>
          <p:cNvSpPr txBox="1"/>
          <p:nvPr/>
        </p:nvSpPr>
        <p:spPr>
          <a:xfrm>
            <a:off x="7186881" y="5327973"/>
            <a:ext cx="4767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venir Next LT Pro" panose="020B0504020202020204" pitchFamily="34" charset="0"/>
              </a:rPr>
              <a:t>Create new measures and transfer some metrics from fact tables to dimensions</a:t>
            </a:r>
            <a:endParaRPr lang="el-GR" sz="1600" dirty="0"/>
          </a:p>
        </p:txBody>
      </p:sp>
    </p:spTree>
    <p:extLst>
      <p:ext uri="{BB962C8B-B14F-4D97-AF65-F5344CB8AC3E}">
        <p14:creationId xmlns:p14="http://schemas.microsoft.com/office/powerpoint/2010/main" val="294132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26" y="365125"/>
            <a:ext cx="9819967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Findings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Ορθογώνιο 3" descr="Magnifying glass">
            <a:extLst>
              <a:ext uri="{FF2B5EF4-FFF2-40B4-BE49-F238E27FC236}">
                <a16:creationId xmlns:a16="http://schemas.microsoft.com/office/drawing/2014/main" id="{8B8E5131-228F-4A2D-AF5B-C688DE956A86}"/>
              </a:ext>
            </a:extLst>
          </p:cNvPr>
          <p:cNvSpPr/>
          <p:nvPr/>
        </p:nvSpPr>
        <p:spPr>
          <a:xfrm>
            <a:off x="702458" y="787791"/>
            <a:ext cx="457749" cy="450166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Θέση περιεχομένου 3">
            <a:extLst>
              <a:ext uri="{FF2B5EF4-FFF2-40B4-BE49-F238E27FC236}">
                <a16:creationId xmlns:a16="http://schemas.microsoft.com/office/drawing/2014/main" id="{3CA74096-495C-4C89-AEB8-3D0F14C5D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07" y="1473591"/>
            <a:ext cx="11913785" cy="4812397"/>
          </a:xfrm>
        </p:spPr>
        <p:txBody>
          <a:bodyPr>
            <a:noAutofit/>
          </a:bodyPr>
          <a:lstStyle/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in Amsterdam  </a:t>
            </a:r>
            <a:r>
              <a:rPr lang="en-US" sz="1800" b="1" dirty="0">
                <a:effectLst/>
                <a:latin typeface="Abadi" panose="020B06040201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800" b="1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in Berlin</a:t>
            </a: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hotel rooms  </a:t>
            </a: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&gt;</a:t>
            </a:r>
            <a:r>
              <a:rPr lang="en-US" sz="1800" b="1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other room types</a:t>
            </a: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shared rooms  </a:t>
            </a: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&lt;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Prices of other room types</a:t>
            </a: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eview scores /ratings for shared rooms /hotel rooms  </a:t>
            </a: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&lt;  </a:t>
            </a:r>
            <a:r>
              <a:rPr lang="en-US" sz="18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Other review scores</a:t>
            </a: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luxury properties  </a:t>
            </a: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&gt;</a:t>
            </a:r>
            <a:r>
              <a:rPr lang="en-US" sz="1800" b="1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other properties</a:t>
            </a: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lofts  </a:t>
            </a:r>
            <a:r>
              <a:rPr lang="en-US" sz="1800" b="1" dirty="0">
                <a:latin typeface="Abadi" panose="020B0604020104020204" pitchFamily="34" charset="0"/>
                <a:cs typeface="Times New Roman" panose="02020603050405020304" pitchFamily="18" charset="0"/>
              </a:rPr>
              <a:t>&gt;</a:t>
            </a:r>
            <a:r>
              <a:rPr lang="en-US" sz="1800" b="1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Prices of apartments</a:t>
            </a:r>
          </a:p>
          <a:p>
            <a:pPr marL="457200" lvl="1" indent="0">
              <a:lnSpc>
                <a:spcPct val="107000"/>
              </a:lnSpc>
              <a:buClr>
                <a:schemeClr val="accent3">
                  <a:lumMod val="75000"/>
                </a:schemeClr>
              </a:buClr>
              <a:buNone/>
            </a:pPr>
            <a:endParaRPr lang="en-US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 prices do not always correspond to high ratings and quality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 prices are mostly accompanied with average ratings.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Summer months and weekends have generally higher prices.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more bedrooms and bathrooms, the higher the price, but after a certain number, the price falls.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 err="1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Superhosts</a:t>
            </a: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have higher ratings, scores, response/acceptance rates       more trusted within the community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top hosts are located in Berlin and are not </a:t>
            </a:r>
            <a:r>
              <a:rPr lang="en-US" sz="1800" dirty="0" err="1"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superhosts</a:t>
            </a:r>
            <a:endParaRPr lang="el-GR" sz="1800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Βέλος: Δεξιό 2">
            <a:extLst>
              <a:ext uri="{FF2B5EF4-FFF2-40B4-BE49-F238E27FC236}">
                <a16:creationId xmlns:a16="http://schemas.microsoft.com/office/drawing/2014/main" id="{C6E53678-3B39-4F1C-A5D2-559BD4FAE5A1}"/>
              </a:ext>
            </a:extLst>
          </p:cNvPr>
          <p:cNvSpPr/>
          <p:nvPr/>
        </p:nvSpPr>
        <p:spPr>
          <a:xfrm>
            <a:off x="7849773" y="5549704"/>
            <a:ext cx="239150" cy="10550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173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4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8DC5967C-A0A7-46C9-9F52-CC650BB39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" b="129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Τίτλος 1">
            <a:extLst>
              <a:ext uri="{FF2B5EF4-FFF2-40B4-BE49-F238E27FC236}">
                <a16:creationId xmlns:a16="http://schemas.microsoft.com/office/drawing/2014/main" id="{86024771-618D-41DB-B422-06AA3FC0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b="1" dirty="0">
                <a:solidFill>
                  <a:srgbClr val="FFFFFF"/>
                </a:solidFill>
                <a:latin typeface="Arial Nova" panose="020B0504020202020204" pitchFamily="34" charset="0"/>
              </a:rPr>
              <a:t>Thank you for your attention</a:t>
            </a:r>
          </a:p>
        </p:txBody>
      </p: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EA80B89-04D0-4E97-BF36-4AF3DF5BEA0C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Arial Nova" panose="020B0504020202020204" pitchFamily="34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07506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919" y="335629"/>
            <a:ext cx="2022987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Dataset 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E4140E-5437-4B7D-A7F6-5806A1E07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“Airbnb dataset” for Amsterdam and Berlin</a:t>
            </a:r>
          </a:p>
          <a:p>
            <a:pPr marL="571500" lvl="1" indent="0" algn="l">
              <a:buNone/>
            </a:pPr>
            <a:endParaRPr lang="en-US" dirty="0">
              <a:latin typeface="Avenir Next LT Pro Light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/>
              </a:rPr>
              <a:t>Data source : 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 Light" panose="020B0304020202020204" pitchFamily="34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Kaggle.com</a:t>
            </a:r>
            <a:r>
              <a:rPr lang="en-US" u="sng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 Light" panose="020B03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endParaRPr lang="en-US" u="sng" dirty="0">
              <a:solidFill>
                <a:schemeClr val="accent1">
                  <a:lumMod val="50000"/>
                </a:schemeClr>
              </a:solidFill>
              <a:effectLst/>
              <a:latin typeface="Avenir Next LT Pro Light" panose="020B0304020202020204" pitchFamily="34" charset="0"/>
              <a:ea typeface="Times New Roman" panose="020206030504050203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dirty="0">
                <a:latin typeface="Avenir Next LT Pro Light" panose="020B0304020202020204" pitchFamily="34" charset="0"/>
                <a:ea typeface="Times New Roman" panose="02020603050405020304" pitchFamily="18" charset="0"/>
              </a:rPr>
              <a:t>4 Raw CSV files - 226 columns</a:t>
            </a:r>
            <a:endParaRPr lang="en-US" dirty="0">
              <a:effectLst/>
              <a:latin typeface="Avenir Next LT Pro Light" panose="020B0304020202020204" pitchFamily="34" charset="0"/>
              <a:ea typeface="Times New Roman" panose="02020603050405020304" pitchFamily="18" charset="0"/>
            </a:endParaRPr>
          </a:p>
          <a:p>
            <a:pPr marL="571500" lvl="1" indent="0" algn="l">
              <a:buNone/>
            </a:pPr>
            <a:endParaRPr lang="en-US" u="sng" dirty="0">
              <a:solidFill>
                <a:schemeClr val="accent1">
                  <a:lumMod val="50000"/>
                </a:schemeClr>
              </a:solidFill>
              <a:effectLst/>
              <a:latin typeface="Avenir Next LT Pro Light" panose="020B0304020202020204" pitchFamily="34" charset="0"/>
              <a:ea typeface="Times New Roman" panose="02020603050405020304" pitchFamily="18" charset="0"/>
            </a:endParaRP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>
                <a:latin typeface="Avenir Next LT Pro Light" panose="020B0304020202020204" pitchFamily="34" charset="0"/>
                <a:cs typeface="Calibri"/>
              </a:rPr>
              <a:t>44,799</a:t>
            </a:r>
            <a:r>
              <a:rPr lang="en-US" dirty="0">
                <a:latin typeface="Avenir Next LT Pro Light" panose="020B0304020202020204" pitchFamily="34" charset="0"/>
                <a:cs typeface="Calibri"/>
              </a:rPr>
              <a:t> listings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>
                <a:latin typeface="Avenir Next LT Pro Light" panose="020B0304020202020204" pitchFamily="34" charset="0"/>
                <a:cs typeface="Calibri"/>
              </a:rPr>
              <a:t>16,351,640</a:t>
            </a:r>
            <a:r>
              <a:rPr lang="en-US" dirty="0">
                <a:latin typeface="Avenir Next LT Pro Light" panose="020B0304020202020204" pitchFamily="34" charset="0"/>
                <a:cs typeface="Calibri"/>
              </a:rPr>
              <a:t> daily prices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b="1" dirty="0">
                <a:latin typeface="Avenir Next LT Pro Light" panose="020B0304020202020204" pitchFamily="34" charset="0"/>
                <a:cs typeface="Calibri"/>
              </a:rPr>
              <a:t>37,932</a:t>
            </a:r>
            <a:r>
              <a:rPr lang="en-US" dirty="0">
                <a:latin typeface="Avenir Next LT Pro Light" panose="020B0304020202020204" pitchFamily="34" charset="0"/>
                <a:cs typeface="Calibri"/>
              </a:rPr>
              <a:t> hosts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E620C-4F5B-4849-AF21-C2CDF3EC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68" y="757411"/>
            <a:ext cx="620551" cy="54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Τίτλος 1">
            <a:extLst>
              <a:ext uri="{FF2B5EF4-FFF2-40B4-BE49-F238E27FC236}">
                <a16:creationId xmlns:a16="http://schemas.microsoft.com/office/drawing/2014/main" id="{CE9BD049-8643-4D8E-8D1F-AC436C2C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8" y="335629"/>
            <a:ext cx="4895295" cy="131977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System Workflow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F6E72-2214-4A90-B2BF-97305F36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82" y="2739204"/>
            <a:ext cx="1325440" cy="1056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D310DF-F363-4BB4-AAF0-3C786010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17" y="1690688"/>
            <a:ext cx="1356478" cy="762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5A7CA2-898C-4613-82E6-039737DB4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29" y="2071721"/>
            <a:ext cx="3876070" cy="4298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577C4B-CDD9-4E56-8921-B821913F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982" y="3933824"/>
            <a:ext cx="1325440" cy="1056042"/>
          </a:xfrm>
          <a:prstGeom prst="rect">
            <a:avLst/>
          </a:prstGeom>
        </p:spPr>
      </p:pic>
      <p:pic>
        <p:nvPicPr>
          <p:cNvPr id="17" name="Θέση περιεχομένου 15">
            <a:extLst>
              <a:ext uri="{FF2B5EF4-FFF2-40B4-BE49-F238E27FC236}">
                <a16:creationId xmlns:a16="http://schemas.microsoft.com/office/drawing/2014/main" id="{E1F48B10-FAF7-4FAC-BE3B-83C554E8A0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9" t="22591" r="-2038" b="33380"/>
          <a:stretch/>
        </p:blipFill>
        <p:spPr>
          <a:xfrm>
            <a:off x="5869858" y="2739204"/>
            <a:ext cx="6057822" cy="1985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17E354-2102-4C58-9B16-50D3E57917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83" y="656445"/>
            <a:ext cx="648030" cy="69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472" y="365125"/>
            <a:ext cx="669331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Data cleaning &amp; transformation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366CDB5-11D6-4DA9-BDEA-A62F1513F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venir Next LT Pro Light"/>
              </a:rPr>
              <a:t>filtering out unnecessary information </a:t>
            </a:r>
          </a:p>
          <a:p>
            <a:r>
              <a:rPr lang="en-US" sz="2400" dirty="0">
                <a:latin typeface="Avenir Next LT Pro Light"/>
              </a:rPr>
              <a:t>handling missing data</a:t>
            </a:r>
          </a:p>
          <a:p>
            <a:r>
              <a:rPr lang="en-US" sz="2400" dirty="0">
                <a:latin typeface="Avenir Next LT Pro Light"/>
              </a:rPr>
              <a:t>modifying format and structure of data</a:t>
            </a:r>
          </a:p>
          <a:p>
            <a:r>
              <a:rPr lang="en-US" sz="2400" dirty="0">
                <a:latin typeface="Avenir Next LT Pro Light"/>
              </a:rPr>
              <a:t>summarizing and mapping to new columns</a:t>
            </a:r>
          </a:p>
          <a:p>
            <a:pPr marL="0" indent="0">
              <a:buNone/>
            </a:pPr>
            <a:endParaRPr lang="en-US" sz="2400" dirty="0">
              <a:latin typeface="Avenir Next LT Pro Ligh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Avenir Next LT Pro Light"/>
              </a:rPr>
              <a:t>ensures compatibility with destination system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latin typeface="Avenir Next LT Pro Light"/>
              </a:rPr>
              <a:t>data becomes more comprehensive and manageable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dirty="0">
              <a:latin typeface="Avenir Next LT Pro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BB70E-4AB6-4189-AFFA-E0847BF75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454" y="685729"/>
            <a:ext cx="637018" cy="67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3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665" y="335628"/>
            <a:ext cx="6988277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Building the data warehouse 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6C881-803A-4A80-A744-21E858A3D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63" y="746506"/>
            <a:ext cx="534272" cy="5053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D0B824-6F7E-40DF-A78F-EE7B05DFA511}"/>
              </a:ext>
            </a:extLst>
          </p:cNvPr>
          <p:cNvSpPr/>
          <p:nvPr/>
        </p:nvSpPr>
        <p:spPr>
          <a:xfrm>
            <a:off x="375222" y="1873289"/>
            <a:ext cx="11061290" cy="4474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C9E04B9-6EAC-458E-872F-F277845E33BD}"/>
              </a:ext>
            </a:extLst>
          </p:cNvPr>
          <p:cNvSpPr/>
          <p:nvPr/>
        </p:nvSpPr>
        <p:spPr>
          <a:xfrm>
            <a:off x="714427" y="1562562"/>
            <a:ext cx="5315212" cy="570884"/>
          </a:xfrm>
          <a:prstGeom prst="homePlate">
            <a:avLst/>
          </a:prstGeom>
          <a:solidFill>
            <a:srgbClr val="DC8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Next LT Pro" panose="020B0504020202020204" pitchFamily="34" charset="0"/>
              </a:rPr>
              <a:t>Dimensions</a:t>
            </a:r>
            <a:endParaRPr lang="el-GR" dirty="0">
              <a:latin typeface="Avenir Next LT Pro" panose="020B0504020202020204" pitchFamily="34" charset="0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7DC595C-2E35-415D-BFDF-9C41BB3C644C}"/>
              </a:ext>
            </a:extLst>
          </p:cNvPr>
          <p:cNvSpPr/>
          <p:nvPr/>
        </p:nvSpPr>
        <p:spPr>
          <a:xfrm>
            <a:off x="6286134" y="1556672"/>
            <a:ext cx="5070124" cy="576774"/>
          </a:xfrm>
          <a:prstGeom prst="chevron">
            <a:avLst/>
          </a:prstGeom>
          <a:solidFill>
            <a:srgbClr val="DC8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Avenir Next LT Pro" panose="020B0504020202020204" pitchFamily="34" charset="0"/>
              </a:rPr>
              <a:t>Fact tables</a:t>
            </a:r>
            <a:endParaRPr lang="el-GR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029138-FE95-4D4F-811E-8EAD8408DFA0}"/>
              </a:ext>
            </a:extLst>
          </p:cNvPr>
          <p:cNvGrpSpPr/>
          <p:nvPr/>
        </p:nvGrpSpPr>
        <p:grpSpPr>
          <a:xfrm>
            <a:off x="867698" y="2581578"/>
            <a:ext cx="2362200" cy="454027"/>
            <a:chOff x="1162665" y="2335774"/>
            <a:chExt cx="2362200" cy="4540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A09AA2-B8F4-4191-97F5-76CBA1690C3E}"/>
                </a:ext>
              </a:extLst>
            </p:cNvPr>
            <p:cNvSpPr/>
            <p:nvPr/>
          </p:nvSpPr>
          <p:spPr>
            <a:xfrm>
              <a:off x="1162665" y="2335774"/>
              <a:ext cx="2003322" cy="4540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B5376A-C09F-4395-BE27-3BC472E796ED}"/>
                </a:ext>
              </a:extLst>
            </p:cNvPr>
            <p:cNvSpPr txBox="1"/>
            <p:nvPr/>
          </p:nvSpPr>
          <p:spPr>
            <a:xfrm>
              <a:off x="1312607" y="2389379"/>
              <a:ext cx="221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 LT Pro" panose="020B0504020202020204" pitchFamily="34" charset="0"/>
                </a:rPr>
                <a:t>PropertiesDim</a:t>
              </a:r>
              <a:endParaRPr lang="el-GR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E9D66-7710-4946-81B4-AEF8BDCE29D7}"/>
              </a:ext>
            </a:extLst>
          </p:cNvPr>
          <p:cNvGrpSpPr/>
          <p:nvPr/>
        </p:nvGrpSpPr>
        <p:grpSpPr>
          <a:xfrm>
            <a:off x="867698" y="3448302"/>
            <a:ext cx="2003322" cy="454027"/>
            <a:chOff x="1162665" y="3133671"/>
            <a:chExt cx="2003322" cy="454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34761C-12B3-456F-AFE1-9FAD3A01FF2D}"/>
                </a:ext>
              </a:extLst>
            </p:cNvPr>
            <p:cNvSpPr/>
            <p:nvPr/>
          </p:nvSpPr>
          <p:spPr>
            <a:xfrm>
              <a:off x="1162665" y="3133671"/>
              <a:ext cx="2003322" cy="4540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6CECE-60BB-4B3E-99FB-6D70E3C7883D}"/>
                </a:ext>
              </a:extLst>
            </p:cNvPr>
            <p:cNvSpPr txBox="1"/>
            <p:nvPr/>
          </p:nvSpPr>
          <p:spPr>
            <a:xfrm>
              <a:off x="1494504" y="3170390"/>
              <a:ext cx="1327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 LT Pro" panose="020B0504020202020204" pitchFamily="34" charset="0"/>
                </a:rPr>
                <a:t>HostsDim</a:t>
              </a:r>
              <a:endParaRPr lang="el-GR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E0787EB-FFB6-4E54-B9C4-0FFF6ACD977F}"/>
              </a:ext>
            </a:extLst>
          </p:cNvPr>
          <p:cNvGrpSpPr/>
          <p:nvPr/>
        </p:nvGrpSpPr>
        <p:grpSpPr>
          <a:xfrm>
            <a:off x="867698" y="4744022"/>
            <a:ext cx="4212219" cy="461258"/>
            <a:chOff x="926690" y="4114766"/>
            <a:chExt cx="4212219" cy="46125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965DEA4-6FB1-4F23-B401-A78702FDFC2D}"/>
                </a:ext>
              </a:extLst>
            </p:cNvPr>
            <p:cNvGrpSpPr/>
            <p:nvPr/>
          </p:nvGrpSpPr>
          <p:grpSpPr>
            <a:xfrm>
              <a:off x="926690" y="4118382"/>
              <a:ext cx="2231921" cy="454027"/>
              <a:chOff x="1162665" y="3902074"/>
              <a:chExt cx="2231921" cy="45402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5CB45F-65FC-4EA6-AB8E-0967E35B7DA9}"/>
                  </a:ext>
                </a:extLst>
              </p:cNvPr>
              <p:cNvSpPr/>
              <p:nvPr/>
            </p:nvSpPr>
            <p:spPr>
              <a:xfrm>
                <a:off x="1162665" y="3902074"/>
                <a:ext cx="2003322" cy="45402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192ABB-5B1D-476E-9DF6-56BC057F88BF}"/>
                  </a:ext>
                </a:extLst>
              </p:cNvPr>
              <p:cNvSpPr txBox="1"/>
              <p:nvPr/>
            </p:nvSpPr>
            <p:spPr>
              <a:xfrm>
                <a:off x="1391264" y="3904675"/>
                <a:ext cx="2003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Next LT Pro" panose="020B0504020202020204" pitchFamily="34" charset="0"/>
                  </a:rPr>
                  <a:t>LocationDim</a:t>
                </a:r>
                <a:endParaRPr lang="el-GR" dirty="0">
                  <a:latin typeface="Avenir Next LT Pro" panose="020B0504020202020204" pitchFamily="34" charset="0"/>
                </a:endParaRP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CD5E06-8AA0-401D-908C-365C1F528B60}"/>
                </a:ext>
              </a:extLst>
            </p:cNvPr>
            <p:cNvCxnSpPr/>
            <p:nvPr/>
          </p:nvCxnSpPr>
          <p:spPr>
            <a:xfrm>
              <a:off x="2930012" y="4326194"/>
              <a:ext cx="358878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D725253-B054-401F-B182-104A6ED458A5}"/>
                </a:ext>
              </a:extLst>
            </p:cNvPr>
            <p:cNvGrpSpPr/>
            <p:nvPr/>
          </p:nvGrpSpPr>
          <p:grpSpPr>
            <a:xfrm>
              <a:off x="3304868" y="4114766"/>
              <a:ext cx="1834041" cy="461258"/>
              <a:chOff x="1162665" y="3894843"/>
              <a:chExt cx="2003322" cy="46125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75EF044-C560-499A-8B4B-B662871300DC}"/>
                  </a:ext>
                </a:extLst>
              </p:cNvPr>
              <p:cNvSpPr/>
              <p:nvPr/>
            </p:nvSpPr>
            <p:spPr>
              <a:xfrm>
                <a:off x="1162665" y="3902074"/>
                <a:ext cx="2003322" cy="45402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BADDD7-4826-4BBD-B694-4F065C07EE64}"/>
                  </a:ext>
                </a:extLst>
              </p:cNvPr>
              <p:cNvSpPr txBox="1"/>
              <p:nvPr/>
            </p:nvSpPr>
            <p:spPr>
              <a:xfrm>
                <a:off x="1617409" y="3894843"/>
                <a:ext cx="11763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Next LT Pro" panose="020B0504020202020204" pitchFamily="34" charset="0"/>
                  </a:rPr>
                  <a:t>CityDim</a:t>
                </a:r>
                <a:endParaRPr lang="el-GR" dirty="0">
                  <a:latin typeface="Avenir Next LT Pro" panose="020B0504020202020204" pitchFamily="34" charset="0"/>
                </a:endParaRP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84380C-7A15-4AAC-9FF1-E77ADDFCB939}"/>
              </a:ext>
            </a:extLst>
          </p:cNvPr>
          <p:cNvGrpSpPr/>
          <p:nvPr/>
        </p:nvGrpSpPr>
        <p:grpSpPr>
          <a:xfrm>
            <a:off x="867698" y="5533866"/>
            <a:ext cx="5291926" cy="482149"/>
            <a:chOff x="926690" y="4855443"/>
            <a:chExt cx="5291926" cy="4821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93B5412-6F94-4FAB-82C4-9E3C75666333}"/>
                </a:ext>
              </a:extLst>
            </p:cNvPr>
            <p:cNvGrpSpPr/>
            <p:nvPr/>
          </p:nvGrpSpPr>
          <p:grpSpPr>
            <a:xfrm>
              <a:off x="926690" y="4855443"/>
              <a:ext cx="2003322" cy="454027"/>
              <a:chOff x="1162665" y="4639135"/>
              <a:chExt cx="2003322" cy="4540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D44E37-ADB4-47AF-93FA-18392F011EC4}"/>
                  </a:ext>
                </a:extLst>
              </p:cNvPr>
              <p:cNvSpPr/>
              <p:nvPr/>
            </p:nvSpPr>
            <p:spPr>
              <a:xfrm>
                <a:off x="1162665" y="4639135"/>
                <a:ext cx="2003322" cy="45402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511767-24C1-4253-87B2-835AF79477D8}"/>
                  </a:ext>
                </a:extLst>
              </p:cNvPr>
              <p:cNvSpPr txBox="1"/>
              <p:nvPr/>
            </p:nvSpPr>
            <p:spPr>
              <a:xfrm>
                <a:off x="1538748" y="4660502"/>
                <a:ext cx="12831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Next LT Pro" panose="020B0504020202020204" pitchFamily="34" charset="0"/>
                  </a:rPr>
                  <a:t>DateDim</a:t>
                </a:r>
                <a:endParaRPr lang="el-GR" dirty="0">
                  <a:latin typeface="Avenir Next LT Pro" panose="020B0504020202020204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4091C7-9E07-4BE2-8E90-D8CE74D2D11E}"/>
                </a:ext>
              </a:extLst>
            </p:cNvPr>
            <p:cNvCxnSpPr>
              <a:cxnSpLocks/>
            </p:cNvCxnSpPr>
            <p:nvPr/>
          </p:nvCxnSpPr>
          <p:spPr>
            <a:xfrm>
              <a:off x="2926326" y="5078362"/>
              <a:ext cx="183126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0220616-CDD2-4C1C-99E4-6EC7B26A3BD3}"/>
                </a:ext>
              </a:extLst>
            </p:cNvPr>
            <p:cNvGrpSpPr/>
            <p:nvPr/>
          </p:nvGrpSpPr>
          <p:grpSpPr>
            <a:xfrm>
              <a:off x="3109452" y="4855443"/>
              <a:ext cx="1466728" cy="454027"/>
              <a:chOff x="1162666" y="3902074"/>
              <a:chExt cx="1631103" cy="454027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EC1C94F-587E-49F7-B9B5-912E39F5A98B}"/>
                  </a:ext>
                </a:extLst>
              </p:cNvPr>
              <p:cNvSpPr/>
              <p:nvPr/>
            </p:nvSpPr>
            <p:spPr>
              <a:xfrm>
                <a:off x="1162666" y="3902074"/>
                <a:ext cx="1631103" cy="45402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F8A64D-73C0-4E13-8012-F27873F446D4}"/>
                  </a:ext>
                </a:extLst>
              </p:cNvPr>
              <p:cNvSpPr txBox="1"/>
              <p:nvPr/>
            </p:nvSpPr>
            <p:spPr>
              <a:xfrm>
                <a:off x="1252274" y="3924339"/>
                <a:ext cx="148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Next LT Pro" panose="020B0504020202020204" pitchFamily="34" charset="0"/>
                  </a:rPr>
                  <a:t>MonthDim</a:t>
                </a:r>
                <a:endParaRPr lang="el-GR" dirty="0">
                  <a:latin typeface="Avenir Next LT Pro" panose="020B0504020202020204" pitchFamily="34" charset="0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F95BE46-9A9D-4664-9FD3-2377E35AF3C6}"/>
                </a:ext>
              </a:extLst>
            </p:cNvPr>
            <p:cNvCxnSpPr>
              <a:cxnSpLocks/>
            </p:cNvCxnSpPr>
            <p:nvPr/>
          </p:nvCxnSpPr>
          <p:spPr>
            <a:xfrm>
              <a:off x="4573229" y="5102945"/>
              <a:ext cx="183126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DF3DEA-900B-4A30-9205-62CDB7EB43FD}"/>
                </a:ext>
              </a:extLst>
            </p:cNvPr>
            <p:cNvGrpSpPr/>
            <p:nvPr/>
          </p:nvGrpSpPr>
          <p:grpSpPr>
            <a:xfrm>
              <a:off x="4751888" y="4883565"/>
              <a:ext cx="1466728" cy="454027"/>
              <a:chOff x="1162666" y="3902074"/>
              <a:chExt cx="1631103" cy="454027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7F8F73E-F5A8-475D-8F51-D3BC9BA50F69}"/>
                  </a:ext>
                </a:extLst>
              </p:cNvPr>
              <p:cNvSpPr/>
              <p:nvPr/>
            </p:nvSpPr>
            <p:spPr>
              <a:xfrm>
                <a:off x="1162666" y="3902074"/>
                <a:ext cx="1631103" cy="45402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8963A9-5C79-49C0-B795-0E2715511929}"/>
                  </a:ext>
                </a:extLst>
              </p:cNvPr>
              <p:cNvSpPr txBox="1"/>
              <p:nvPr/>
            </p:nvSpPr>
            <p:spPr>
              <a:xfrm>
                <a:off x="1252274" y="3924339"/>
                <a:ext cx="148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latin typeface="Avenir Next LT Pro" panose="020B0504020202020204" pitchFamily="34" charset="0"/>
                  </a:rPr>
                  <a:t>YearDim</a:t>
                </a:r>
                <a:endParaRPr lang="el-GR" dirty="0">
                  <a:latin typeface="Avenir Next LT Pro" panose="020B0504020202020204" pitchFamily="34" charset="0"/>
                </a:endParaRPr>
              </a:p>
            </p:txBody>
          </p: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70255048-FC13-405E-B681-EAA3DE407C30}"/>
              </a:ext>
            </a:extLst>
          </p:cNvPr>
          <p:cNvSpPr/>
          <p:nvPr/>
        </p:nvSpPr>
        <p:spPr>
          <a:xfrm>
            <a:off x="714427" y="4366969"/>
            <a:ext cx="5571707" cy="1807688"/>
          </a:xfrm>
          <a:prstGeom prst="rect">
            <a:avLst/>
          </a:prstGeom>
          <a:noFill/>
          <a:ln>
            <a:solidFill>
              <a:srgbClr val="4F8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E3AE1C1-D9F8-42ED-8BBC-EB0AD9B598CB}"/>
              </a:ext>
            </a:extLst>
          </p:cNvPr>
          <p:cNvSpPr txBox="1"/>
          <p:nvPr/>
        </p:nvSpPr>
        <p:spPr>
          <a:xfrm>
            <a:off x="1846007" y="4159854"/>
            <a:ext cx="315861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Next LT Pro" panose="020B0504020202020204" pitchFamily="34" charset="0"/>
              </a:rPr>
              <a:t>Dimensions with hierarchies</a:t>
            </a:r>
            <a:endParaRPr lang="el-GR" i="1" dirty="0">
              <a:latin typeface="Avenir Next LT Pro" panose="020B05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BE60EE-B0A2-44D7-BF3B-7B437B4F2220}"/>
              </a:ext>
            </a:extLst>
          </p:cNvPr>
          <p:cNvGrpSpPr/>
          <p:nvPr/>
        </p:nvGrpSpPr>
        <p:grpSpPr>
          <a:xfrm>
            <a:off x="6920681" y="2713481"/>
            <a:ext cx="2460522" cy="454027"/>
            <a:chOff x="1162665" y="2335774"/>
            <a:chExt cx="2460522" cy="4540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9891C7-8431-4E62-BFCA-8B3E79E517B7}"/>
                </a:ext>
              </a:extLst>
            </p:cNvPr>
            <p:cNvSpPr/>
            <p:nvPr/>
          </p:nvSpPr>
          <p:spPr>
            <a:xfrm>
              <a:off x="1162665" y="2335774"/>
              <a:ext cx="2003322" cy="454027"/>
            </a:xfrm>
            <a:prstGeom prst="rect">
              <a:avLst/>
            </a:prstGeom>
            <a:noFill/>
            <a:ln>
              <a:solidFill>
                <a:srgbClr val="4F8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AF8ABC-8F9F-4461-98F2-208AFB2017BF}"/>
                </a:ext>
              </a:extLst>
            </p:cNvPr>
            <p:cNvSpPr txBox="1"/>
            <p:nvPr/>
          </p:nvSpPr>
          <p:spPr>
            <a:xfrm>
              <a:off x="1410929" y="2389379"/>
              <a:ext cx="221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 LT Pro" panose="020B0504020202020204" pitchFamily="34" charset="0"/>
                </a:rPr>
                <a:t>FactListings</a:t>
              </a:r>
              <a:endParaRPr lang="el-GR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E736E2C-14E0-4D53-93D2-1E5B2327D5D6}"/>
              </a:ext>
            </a:extLst>
          </p:cNvPr>
          <p:cNvGrpSpPr/>
          <p:nvPr/>
        </p:nvGrpSpPr>
        <p:grpSpPr>
          <a:xfrm>
            <a:off x="6920681" y="3980238"/>
            <a:ext cx="2460522" cy="454027"/>
            <a:chOff x="1162665" y="2335774"/>
            <a:chExt cx="2460522" cy="45402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E372F4-C098-4016-84FA-3A3FDAC0430F}"/>
                </a:ext>
              </a:extLst>
            </p:cNvPr>
            <p:cNvSpPr/>
            <p:nvPr/>
          </p:nvSpPr>
          <p:spPr>
            <a:xfrm>
              <a:off x="1162665" y="2335774"/>
              <a:ext cx="2003322" cy="454027"/>
            </a:xfrm>
            <a:prstGeom prst="rect">
              <a:avLst/>
            </a:prstGeom>
            <a:noFill/>
            <a:ln>
              <a:solidFill>
                <a:srgbClr val="4F8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4808462-CA29-4EFB-87A0-96D604F08E65}"/>
                </a:ext>
              </a:extLst>
            </p:cNvPr>
            <p:cNvSpPr txBox="1"/>
            <p:nvPr/>
          </p:nvSpPr>
          <p:spPr>
            <a:xfrm>
              <a:off x="1410929" y="2389379"/>
              <a:ext cx="221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 LT Pro" panose="020B0504020202020204" pitchFamily="34" charset="0"/>
                </a:rPr>
                <a:t>FactHosts</a:t>
              </a:r>
              <a:endParaRPr lang="el-GR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E3BAE54-399A-475C-B87D-E25A00D21431}"/>
              </a:ext>
            </a:extLst>
          </p:cNvPr>
          <p:cNvGrpSpPr/>
          <p:nvPr/>
        </p:nvGrpSpPr>
        <p:grpSpPr>
          <a:xfrm>
            <a:off x="6920681" y="5330105"/>
            <a:ext cx="2460522" cy="454027"/>
            <a:chOff x="1162665" y="2335774"/>
            <a:chExt cx="2460522" cy="45402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3CB3FA3-0629-4511-8CF7-16212268B5CE}"/>
                </a:ext>
              </a:extLst>
            </p:cNvPr>
            <p:cNvSpPr/>
            <p:nvPr/>
          </p:nvSpPr>
          <p:spPr>
            <a:xfrm>
              <a:off x="1162665" y="2335774"/>
              <a:ext cx="2003322" cy="454027"/>
            </a:xfrm>
            <a:prstGeom prst="rect">
              <a:avLst/>
            </a:prstGeom>
            <a:noFill/>
            <a:ln>
              <a:solidFill>
                <a:srgbClr val="4F81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171CD2-245F-4828-9091-C3756F9E89FA}"/>
                </a:ext>
              </a:extLst>
            </p:cNvPr>
            <p:cNvSpPr txBox="1"/>
            <p:nvPr/>
          </p:nvSpPr>
          <p:spPr>
            <a:xfrm>
              <a:off x="1410929" y="2389379"/>
              <a:ext cx="221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Avenir Next LT Pro" panose="020B0504020202020204" pitchFamily="34" charset="0"/>
                </a:rPr>
                <a:t>FactCalendar</a:t>
              </a:r>
              <a:endParaRPr lang="el-GR" dirty="0">
                <a:latin typeface="Avenir Next LT Pro" panose="020B0504020202020204" pitchFamily="34" charset="0"/>
              </a:endParaRP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734EF7-858A-43FD-811E-302CB0144548}"/>
              </a:ext>
            </a:extLst>
          </p:cNvPr>
          <p:cNvCxnSpPr/>
          <p:nvPr/>
        </p:nvCxnSpPr>
        <p:spPr>
          <a:xfrm>
            <a:off x="2875075" y="2814100"/>
            <a:ext cx="284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CAE810-6D1C-4C94-BDFE-4A47BF1B7CD9}"/>
              </a:ext>
            </a:extLst>
          </p:cNvPr>
          <p:cNvGrpSpPr/>
          <p:nvPr/>
        </p:nvGrpSpPr>
        <p:grpSpPr>
          <a:xfrm>
            <a:off x="3209657" y="2212212"/>
            <a:ext cx="2561878" cy="1039889"/>
            <a:chOff x="3209657" y="2379360"/>
            <a:chExt cx="2561878" cy="1039889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6252B82-4422-4328-B927-30F6820827E6}"/>
                </a:ext>
              </a:extLst>
            </p:cNvPr>
            <p:cNvSpPr/>
            <p:nvPr/>
          </p:nvSpPr>
          <p:spPr>
            <a:xfrm>
              <a:off x="3245876" y="2379360"/>
              <a:ext cx="2525659" cy="10166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043F85F-B9AF-4D2D-ABBF-C772D39769F4}"/>
                </a:ext>
              </a:extLst>
            </p:cNvPr>
            <p:cNvSpPr txBox="1"/>
            <p:nvPr/>
          </p:nvSpPr>
          <p:spPr>
            <a:xfrm>
              <a:off x="3244312" y="2384840"/>
              <a:ext cx="481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venir Next LT Pro" panose="020B0504020202020204" pitchFamily="34" charset="0"/>
                </a:rPr>
                <a:t>ID</a:t>
              </a:r>
              <a:endParaRPr lang="el-GR" sz="14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7DC4FF-8E63-4C38-BF1D-C3AAF38BEE9E}"/>
                </a:ext>
              </a:extLst>
            </p:cNvPr>
            <p:cNvSpPr txBox="1"/>
            <p:nvPr/>
          </p:nvSpPr>
          <p:spPr>
            <a:xfrm>
              <a:off x="3226843" y="2801515"/>
              <a:ext cx="948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listing ID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D99F1F-A5A3-4EA0-A45C-BA1B862390B7}"/>
                </a:ext>
              </a:extLst>
            </p:cNvPr>
            <p:cNvSpPr txBox="1"/>
            <p:nvPr/>
          </p:nvSpPr>
          <p:spPr>
            <a:xfrm>
              <a:off x="4968168" y="2806500"/>
              <a:ext cx="7964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host ID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96C8FC4-092D-4DFE-A28E-B997AFC23DB5}"/>
                </a:ext>
              </a:extLst>
            </p:cNvPr>
            <p:cNvSpPr txBox="1"/>
            <p:nvPr/>
          </p:nvSpPr>
          <p:spPr>
            <a:xfrm>
              <a:off x="3898077" y="2959860"/>
              <a:ext cx="1163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property type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9B9D26-4EE1-48B7-B02C-FAB298B83BB8}"/>
                </a:ext>
              </a:extLst>
            </p:cNvPr>
            <p:cNvSpPr txBox="1"/>
            <p:nvPr/>
          </p:nvSpPr>
          <p:spPr>
            <a:xfrm>
              <a:off x="4042957" y="2781891"/>
              <a:ext cx="11015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room type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51C731-82CF-46EC-AD44-0CAB92BE5F78}"/>
                </a:ext>
              </a:extLst>
            </p:cNvPr>
            <p:cNvSpPr txBox="1"/>
            <p:nvPr/>
          </p:nvSpPr>
          <p:spPr>
            <a:xfrm>
              <a:off x="4533900" y="2522016"/>
              <a:ext cx="12081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extra people 2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224AA7-7745-42DA-B3EA-975C7907E264}"/>
                </a:ext>
              </a:extLst>
            </p:cNvPr>
            <p:cNvSpPr txBox="1"/>
            <p:nvPr/>
          </p:nvSpPr>
          <p:spPr>
            <a:xfrm>
              <a:off x="3209657" y="2586453"/>
              <a:ext cx="20893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property category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D11A284-DA57-4840-9BA1-41C33B571D07}"/>
                </a:ext>
              </a:extLst>
            </p:cNvPr>
            <p:cNvSpPr txBox="1"/>
            <p:nvPr/>
          </p:nvSpPr>
          <p:spPr>
            <a:xfrm>
              <a:off x="3317332" y="3142250"/>
              <a:ext cx="1527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cancelation policy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861CF6D-A330-434F-B910-BF976788937B}"/>
              </a:ext>
            </a:extLst>
          </p:cNvPr>
          <p:cNvCxnSpPr>
            <a:cxnSpLocks/>
          </p:cNvCxnSpPr>
          <p:nvPr/>
        </p:nvCxnSpPr>
        <p:spPr>
          <a:xfrm>
            <a:off x="2875075" y="3656239"/>
            <a:ext cx="2844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0CA0F0F-1BE8-45E9-9115-A7C48A1F3D6D}"/>
              </a:ext>
            </a:extLst>
          </p:cNvPr>
          <p:cNvGrpSpPr/>
          <p:nvPr/>
        </p:nvGrpSpPr>
        <p:grpSpPr>
          <a:xfrm>
            <a:off x="3245876" y="3330760"/>
            <a:ext cx="2525659" cy="649363"/>
            <a:chOff x="3245876" y="2517058"/>
            <a:chExt cx="2525659" cy="741504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CA3EF533-E548-4ED3-BA23-FB41B33C123B}"/>
                </a:ext>
              </a:extLst>
            </p:cNvPr>
            <p:cNvSpPr/>
            <p:nvPr/>
          </p:nvSpPr>
          <p:spPr>
            <a:xfrm>
              <a:off x="3245876" y="2517058"/>
              <a:ext cx="2525659" cy="7415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B956FF5-77F4-4AF2-80B4-B38E47C63CE8}"/>
                </a:ext>
              </a:extLst>
            </p:cNvPr>
            <p:cNvSpPr txBox="1"/>
            <p:nvPr/>
          </p:nvSpPr>
          <p:spPr>
            <a:xfrm>
              <a:off x="3335266" y="2607001"/>
              <a:ext cx="481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Avenir Next LT Pro" panose="020B0504020202020204" pitchFamily="34" charset="0"/>
                </a:rPr>
                <a:t>ID</a:t>
              </a:r>
              <a:endParaRPr lang="el-GR" sz="1400" b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09C6F55-6B13-4518-8053-F78A6A9AA7BF}"/>
                </a:ext>
              </a:extLst>
            </p:cNvPr>
            <p:cNvSpPr txBox="1"/>
            <p:nvPr/>
          </p:nvSpPr>
          <p:spPr>
            <a:xfrm>
              <a:off x="3505236" y="2848664"/>
              <a:ext cx="796413" cy="316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host ID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E833AEE-E695-4629-B6AB-4B4598538953}"/>
              </a:ext>
            </a:extLst>
          </p:cNvPr>
          <p:cNvSpPr txBox="1"/>
          <p:nvPr/>
        </p:nvSpPr>
        <p:spPr>
          <a:xfrm>
            <a:off x="3896934" y="3370644"/>
            <a:ext cx="1310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host name</a:t>
            </a:r>
            <a:endParaRPr lang="el-GR" sz="1200" dirty="0">
              <a:latin typeface="Avenir Next LT Pro" panose="020B05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521B3EE-4A84-40B4-850A-7376C0FDF1C0}"/>
              </a:ext>
            </a:extLst>
          </p:cNvPr>
          <p:cNvSpPr txBox="1"/>
          <p:nvPr/>
        </p:nvSpPr>
        <p:spPr>
          <a:xfrm>
            <a:off x="4270147" y="3621426"/>
            <a:ext cx="1834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host  is </a:t>
            </a:r>
            <a:r>
              <a:rPr lang="en-US" sz="1200" dirty="0" err="1">
                <a:latin typeface="Avenir Next LT Pro" panose="020B0504020202020204" pitchFamily="34" charset="0"/>
              </a:rPr>
              <a:t>superhost</a:t>
            </a:r>
            <a:endParaRPr lang="el-GR" sz="1200" dirty="0">
              <a:latin typeface="Avenir Next LT Pro" panose="020B0504020202020204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532D46-DEBD-40C9-81F0-57F0411B21AF}"/>
              </a:ext>
            </a:extLst>
          </p:cNvPr>
          <p:cNvGrpSpPr/>
          <p:nvPr/>
        </p:nvGrpSpPr>
        <p:grpSpPr>
          <a:xfrm>
            <a:off x="305123" y="4158118"/>
            <a:ext cx="1749481" cy="671112"/>
            <a:chOff x="1972670" y="4011460"/>
            <a:chExt cx="2479168" cy="67111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B8699E7-BC1B-42D1-B35B-55FC2A5C5121}"/>
                </a:ext>
              </a:extLst>
            </p:cNvPr>
            <p:cNvGrpSpPr/>
            <p:nvPr/>
          </p:nvGrpSpPr>
          <p:grpSpPr>
            <a:xfrm>
              <a:off x="1972670" y="4011460"/>
              <a:ext cx="2155577" cy="671112"/>
              <a:chOff x="3245876" y="2503118"/>
              <a:chExt cx="2525659" cy="766339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40AEE5E0-CA59-4CC8-879F-3D86BF0CD2D4}"/>
                  </a:ext>
                </a:extLst>
              </p:cNvPr>
              <p:cNvSpPr/>
              <p:nvPr/>
            </p:nvSpPr>
            <p:spPr>
              <a:xfrm>
                <a:off x="3245876" y="2517058"/>
                <a:ext cx="2525659" cy="74150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75F3497-C02E-45DF-9679-40848212C8F9}"/>
                  </a:ext>
                </a:extLst>
              </p:cNvPr>
              <p:cNvSpPr txBox="1"/>
              <p:nvPr/>
            </p:nvSpPr>
            <p:spPr>
              <a:xfrm>
                <a:off x="3624971" y="2503118"/>
                <a:ext cx="2089503" cy="316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err="1">
                    <a:latin typeface="Avenir Next LT Pro" panose="020B0504020202020204" pitchFamily="34" charset="0"/>
                  </a:rPr>
                  <a:t>locationID</a:t>
                </a:r>
                <a:endParaRPr lang="el-GR" sz="1200" b="1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0AB577A-1B12-4466-BF66-93FABDFEC194}"/>
                  </a:ext>
                </a:extLst>
              </p:cNvPr>
              <p:cNvSpPr txBox="1"/>
              <p:nvPr/>
            </p:nvSpPr>
            <p:spPr>
              <a:xfrm>
                <a:off x="4206583" y="2953153"/>
                <a:ext cx="1321194" cy="316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city ID</a:t>
                </a:r>
                <a:endParaRPr lang="el-GR" sz="1200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B70D096-F20A-49C8-A82C-1433900A4BC7}"/>
                </a:ext>
              </a:extLst>
            </p:cNvPr>
            <p:cNvSpPr txBox="1"/>
            <p:nvPr/>
          </p:nvSpPr>
          <p:spPr>
            <a:xfrm>
              <a:off x="2004647" y="4238988"/>
              <a:ext cx="1275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longitude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4AD2E1-C368-47DD-A098-CFDBF322556D}"/>
                </a:ext>
              </a:extLst>
            </p:cNvPr>
            <p:cNvSpPr txBox="1"/>
            <p:nvPr/>
          </p:nvSpPr>
          <p:spPr>
            <a:xfrm>
              <a:off x="3176370" y="4214755"/>
              <a:ext cx="1275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latitude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E4C0F0A-2463-4BB5-B4B3-115E9B5690D2}"/>
              </a:ext>
            </a:extLst>
          </p:cNvPr>
          <p:cNvGrpSpPr/>
          <p:nvPr/>
        </p:nvGrpSpPr>
        <p:grpSpPr>
          <a:xfrm>
            <a:off x="4803482" y="4509471"/>
            <a:ext cx="1388922" cy="484310"/>
            <a:chOff x="1972670" y="4023667"/>
            <a:chExt cx="2207680" cy="64936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1A74C9B-AF68-4F61-A317-8868B311795B}"/>
                </a:ext>
              </a:extLst>
            </p:cNvPr>
            <p:cNvGrpSpPr/>
            <p:nvPr/>
          </p:nvGrpSpPr>
          <p:grpSpPr>
            <a:xfrm>
              <a:off x="1972670" y="4023667"/>
              <a:ext cx="2155577" cy="649363"/>
              <a:chOff x="3245876" y="2517058"/>
              <a:chExt cx="2525659" cy="741504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0FEADE34-40AB-4C0B-98E4-4CCCDDD07EAB}"/>
                  </a:ext>
                </a:extLst>
              </p:cNvPr>
              <p:cNvSpPr/>
              <p:nvPr/>
            </p:nvSpPr>
            <p:spPr>
              <a:xfrm>
                <a:off x="3245876" y="2517058"/>
                <a:ext cx="2525659" cy="74150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C0265CD-00CA-4638-B060-A34EFB3DBB95}"/>
                  </a:ext>
                </a:extLst>
              </p:cNvPr>
              <p:cNvSpPr txBox="1"/>
              <p:nvPr/>
            </p:nvSpPr>
            <p:spPr>
              <a:xfrm>
                <a:off x="3328613" y="2791991"/>
                <a:ext cx="1299001" cy="316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venir Next LT Pro" panose="020B0504020202020204" pitchFamily="34" charset="0"/>
                  </a:rPr>
                  <a:t>city ID</a:t>
                </a:r>
                <a:endParaRPr lang="el-GR" sz="1200" b="1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5B98B8D-CACD-434F-96C4-723DA040FB7B}"/>
                </a:ext>
              </a:extLst>
            </p:cNvPr>
            <p:cNvSpPr txBox="1"/>
            <p:nvPr/>
          </p:nvSpPr>
          <p:spPr>
            <a:xfrm>
              <a:off x="2766810" y="4026189"/>
              <a:ext cx="1413540" cy="37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city name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8070F06-DA22-408B-95C6-EACC2F671281}"/>
              </a:ext>
            </a:extLst>
          </p:cNvPr>
          <p:cNvGrpSpPr/>
          <p:nvPr/>
        </p:nvGrpSpPr>
        <p:grpSpPr>
          <a:xfrm>
            <a:off x="221556" y="5934200"/>
            <a:ext cx="1486766" cy="671112"/>
            <a:chOff x="1972670" y="4011460"/>
            <a:chExt cx="2106877" cy="671112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0AA2A20-A3F6-4E0D-93A9-A7021B80C936}"/>
                </a:ext>
              </a:extLst>
            </p:cNvPr>
            <p:cNvGrpSpPr/>
            <p:nvPr/>
          </p:nvGrpSpPr>
          <p:grpSpPr>
            <a:xfrm>
              <a:off x="1972670" y="4011460"/>
              <a:ext cx="2106877" cy="671112"/>
              <a:chOff x="3245876" y="2503118"/>
              <a:chExt cx="2468598" cy="766339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7240777F-F973-43CF-AD7F-F39DCB85D646}"/>
                  </a:ext>
                </a:extLst>
              </p:cNvPr>
              <p:cNvSpPr/>
              <p:nvPr/>
            </p:nvSpPr>
            <p:spPr>
              <a:xfrm>
                <a:off x="3245876" y="2517058"/>
                <a:ext cx="1901349" cy="741504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3340D3A-8235-49FD-B2F8-DD3CD581A29D}"/>
                  </a:ext>
                </a:extLst>
              </p:cNvPr>
              <p:cNvSpPr txBox="1"/>
              <p:nvPr/>
            </p:nvSpPr>
            <p:spPr>
              <a:xfrm>
                <a:off x="3624971" y="2503118"/>
                <a:ext cx="2089503" cy="316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Avenir Next LT Pro" panose="020B0504020202020204" pitchFamily="34" charset="0"/>
                  </a:rPr>
                  <a:t>date ID</a:t>
                </a:r>
                <a:endParaRPr lang="el-GR" sz="1200" b="1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E9E09C3-B84D-44AB-8ECC-73370BD2CCD6}"/>
                  </a:ext>
                </a:extLst>
              </p:cNvPr>
              <p:cNvSpPr txBox="1"/>
              <p:nvPr/>
            </p:nvSpPr>
            <p:spPr>
              <a:xfrm>
                <a:off x="3763726" y="2953153"/>
                <a:ext cx="1764052" cy="316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month ID</a:t>
                </a:r>
                <a:endParaRPr lang="el-GR" sz="1200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0C2B5-E53C-47E5-A3F5-2D1C5124CFD5}"/>
                </a:ext>
              </a:extLst>
            </p:cNvPr>
            <p:cNvSpPr txBox="1"/>
            <p:nvPr/>
          </p:nvSpPr>
          <p:spPr>
            <a:xfrm>
              <a:off x="2004647" y="4238988"/>
              <a:ext cx="12754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date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E11BC6D-EDE7-4796-8A97-51B0390CF4F4}"/>
              </a:ext>
            </a:extLst>
          </p:cNvPr>
          <p:cNvGrpSpPr/>
          <p:nvPr/>
        </p:nvGrpSpPr>
        <p:grpSpPr>
          <a:xfrm>
            <a:off x="4902320" y="5957885"/>
            <a:ext cx="1093111" cy="517884"/>
            <a:chOff x="3147488" y="5953150"/>
            <a:chExt cx="1093111" cy="517884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DC407F0-2AEB-4D37-BA07-297845D2F340}"/>
                </a:ext>
              </a:extLst>
            </p:cNvPr>
            <p:cNvGrpSpPr/>
            <p:nvPr/>
          </p:nvGrpSpPr>
          <p:grpSpPr>
            <a:xfrm>
              <a:off x="3147488" y="5953173"/>
              <a:ext cx="960353" cy="517861"/>
              <a:chOff x="2048925" y="4023667"/>
              <a:chExt cx="1360904" cy="649363"/>
            </a:xfrm>
          </p:grpSpPr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id="{98B2F44C-C77F-4A51-9BB0-416BB5AD11E0}"/>
                  </a:ext>
                </a:extLst>
              </p:cNvPr>
              <p:cNvSpPr/>
              <p:nvPr/>
            </p:nvSpPr>
            <p:spPr>
              <a:xfrm>
                <a:off x="2048925" y="4023667"/>
                <a:ext cx="1238607" cy="649363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B9D775A7-98C7-4B5E-9510-21A1C8C5E091}"/>
                  </a:ext>
                </a:extLst>
              </p:cNvPr>
              <p:cNvSpPr txBox="1"/>
              <p:nvPr/>
            </p:nvSpPr>
            <p:spPr>
              <a:xfrm>
                <a:off x="2134361" y="4289773"/>
                <a:ext cx="1275468" cy="347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year</a:t>
                </a:r>
                <a:endParaRPr lang="el-GR" sz="1200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B0D870E-9041-4C77-9115-C737443826E0}"/>
                </a:ext>
              </a:extLst>
            </p:cNvPr>
            <p:cNvSpPr txBox="1"/>
            <p:nvPr/>
          </p:nvSpPr>
          <p:spPr>
            <a:xfrm>
              <a:off x="3340536" y="5953150"/>
              <a:ext cx="90006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Avenir Next LT Pro" panose="020B0504020202020204" pitchFamily="34" charset="0"/>
                </a:rPr>
                <a:t>year ID</a:t>
              </a:r>
              <a:endParaRPr lang="el-GR" sz="1200" b="1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67010794-312D-4E63-847D-D4870EE29EF8}"/>
              </a:ext>
            </a:extLst>
          </p:cNvPr>
          <p:cNvSpPr txBox="1"/>
          <p:nvPr/>
        </p:nvSpPr>
        <p:spPr>
          <a:xfrm>
            <a:off x="8893393" y="365125"/>
            <a:ext cx="111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286DAC5-EFD2-4981-9572-23657EC60E9E}"/>
              </a:ext>
            </a:extLst>
          </p:cNvPr>
          <p:cNvGrpSpPr/>
          <p:nvPr/>
        </p:nvGrpSpPr>
        <p:grpSpPr>
          <a:xfrm>
            <a:off x="8793558" y="2261132"/>
            <a:ext cx="2891218" cy="1210348"/>
            <a:chOff x="8823605" y="2305959"/>
            <a:chExt cx="2891218" cy="121034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469D728-D488-420E-9A72-BBC3F0A08972}"/>
                </a:ext>
              </a:extLst>
            </p:cNvPr>
            <p:cNvGrpSpPr/>
            <p:nvPr/>
          </p:nvGrpSpPr>
          <p:grpSpPr>
            <a:xfrm>
              <a:off x="8823605" y="2305959"/>
              <a:ext cx="2538069" cy="1210348"/>
              <a:chOff x="3245876" y="2517058"/>
              <a:chExt cx="2525659" cy="741504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D1B79F36-276B-45BE-8791-E4B858D0FB47}"/>
                  </a:ext>
                </a:extLst>
              </p:cNvPr>
              <p:cNvSpPr/>
              <p:nvPr/>
            </p:nvSpPr>
            <p:spPr>
              <a:xfrm>
                <a:off x="3245876" y="2517058"/>
                <a:ext cx="2525659" cy="741504"/>
              </a:xfrm>
              <a:prstGeom prst="roundRect">
                <a:avLst/>
              </a:prstGeom>
              <a:grpFill/>
              <a:ln>
                <a:solidFill>
                  <a:srgbClr val="DC80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7937D6C-697C-4B54-86AF-A6545536F4E3}"/>
                  </a:ext>
                </a:extLst>
              </p:cNvPr>
              <p:cNvSpPr txBox="1"/>
              <p:nvPr/>
            </p:nvSpPr>
            <p:spPr>
              <a:xfrm>
                <a:off x="3361095" y="2556978"/>
                <a:ext cx="1299001" cy="16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>
                    <a:latin typeface="Avenir Next LT Pro" panose="020B0504020202020204" pitchFamily="34" charset="0"/>
                  </a:rPr>
                  <a:t>listing key</a:t>
                </a:r>
                <a:endParaRPr lang="el-GR" sz="1200" b="1" i="1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7D935FC5-48A9-438C-869C-A56BE51406B0}"/>
                </a:ext>
              </a:extLst>
            </p:cNvPr>
            <p:cNvSpPr txBox="1"/>
            <p:nvPr/>
          </p:nvSpPr>
          <p:spPr>
            <a:xfrm>
              <a:off x="9694688" y="3165730"/>
              <a:ext cx="11158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</a:t>
              </a:r>
              <a:r>
                <a:rPr lang="en-US" sz="1200" dirty="0" err="1">
                  <a:latin typeface="Avenir Next LT Pro" panose="020B0504020202020204" pitchFamily="34" charset="0"/>
                </a:rPr>
                <a:t>cleaning_fee</a:t>
              </a:r>
              <a:r>
                <a:rPr lang="en-US" sz="1200" dirty="0">
                  <a:latin typeface="Avenir Next LT Pro" panose="020B0504020202020204" pitchFamily="34" charset="0"/>
                </a:rPr>
                <a:t> 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6F67ED0-6956-4641-9C61-6B19D23DC9B4}"/>
                </a:ext>
              </a:extLst>
            </p:cNvPr>
            <p:cNvSpPr txBox="1"/>
            <p:nvPr/>
          </p:nvSpPr>
          <p:spPr>
            <a:xfrm>
              <a:off x="10108206" y="2396104"/>
              <a:ext cx="1305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latin typeface="Avenir Next LT Pro" panose="020B0504020202020204" pitchFamily="34" charset="0"/>
                </a:rPr>
                <a:t>location id</a:t>
              </a:r>
              <a:endParaRPr lang="el-GR" sz="1200" b="1" i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EC912A-F434-4AF2-B08C-D2C8BD9039BE}"/>
                </a:ext>
              </a:extLst>
            </p:cNvPr>
            <p:cNvSpPr txBox="1"/>
            <p:nvPr/>
          </p:nvSpPr>
          <p:spPr>
            <a:xfrm>
              <a:off x="10409439" y="2798070"/>
              <a:ext cx="1305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latin typeface="Avenir Next LT Pro" panose="020B0504020202020204" pitchFamily="34" charset="0"/>
                </a:rPr>
                <a:t>host id</a:t>
              </a:r>
              <a:endParaRPr lang="el-GR" sz="1200" b="1" i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418B5BD-DB9C-4E8D-B73A-A69E9DF8419C}"/>
                </a:ext>
              </a:extLst>
            </p:cNvPr>
            <p:cNvSpPr txBox="1"/>
            <p:nvPr/>
          </p:nvSpPr>
          <p:spPr>
            <a:xfrm>
              <a:off x="8828152" y="2967088"/>
              <a:ext cx="1529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availabity_365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85224FC-CA53-4C27-A2CB-0BF467C63923}"/>
                </a:ext>
              </a:extLst>
            </p:cNvPr>
            <p:cNvSpPr txBox="1"/>
            <p:nvPr/>
          </p:nvSpPr>
          <p:spPr>
            <a:xfrm>
              <a:off x="9473906" y="2640102"/>
              <a:ext cx="2006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</a:t>
              </a:r>
              <a:r>
                <a:rPr lang="en-US" sz="1200" b="1" dirty="0">
                  <a:solidFill>
                    <a:srgbClr val="0070C0"/>
                  </a:solidFill>
                  <a:latin typeface="Avenir Next LT Pro" panose="020B0504020202020204" pitchFamily="34" charset="0"/>
                </a:rPr>
                <a:t>REVIEWS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E54971D-BF75-42A4-95B3-A4EAB5541916}"/>
              </a:ext>
            </a:extLst>
          </p:cNvPr>
          <p:cNvGrpSpPr/>
          <p:nvPr/>
        </p:nvGrpSpPr>
        <p:grpSpPr>
          <a:xfrm>
            <a:off x="8704211" y="4896598"/>
            <a:ext cx="2853395" cy="1210348"/>
            <a:chOff x="8748764" y="2305959"/>
            <a:chExt cx="2853395" cy="1210348"/>
          </a:xfrm>
        </p:grpSpPr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6B40CAB4-457C-4B77-907A-367995A61102}"/>
                </a:ext>
              </a:extLst>
            </p:cNvPr>
            <p:cNvGrpSpPr/>
            <p:nvPr/>
          </p:nvGrpSpPr>
          <p:grpSpPr>
            <a:xfrm>
              <a:off x="8823605" y="2305959"/>
              <a:ext cx="2538069" cy="1210348"/>
              <a:chOff x="3245876" y="2517058"/>
              <a:chExt cx="2525659" cy="741504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C1613046-5093-4ACF-A531-B074C5F6CFA4}"/>
                  </a:ext>
                </a:extLst>
              </p:cNvPr>
              <p:cNvSpPr/>
              <p:nvPr/>
            </p:nvSpPr>
            <p:spPr>
              <a:xfrm>
                <a:off x="3245876" y="2517058"/>
                <a:ext cx="2525659" cy="741504"/>
              </a:xfrm>
              <a:prstGeom prst="roundRect">
                <a:avLst/>
              </a:prstGeom>
              <a:grpFill/>
              <a:ln>
                <a:solidFill>
                  <a:srgbClr val="DC80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51CF74E5-BF66-4BB2-B449-337E6B78FEC3}"/>
                  </a:ext>
                </a:extLst>
              </p:cNvPr>
              <p:cNvSpPr txBox="1"/>
              <p:nvPr/>
            </p:nvSpPr>
            <p:spPr>
              <a:xfrm>
                <a:off x="3524754" y="2725481"/>
                <a:ext cx="1299001" cy="16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>
                    <a:latin typeface="Avenir Next LT Pro" panose="020B0504020202020204" pitchFamily="34" charset="0"/>
                  </a:rPr>
                  <a:t>listing id</a:t>
                </a:r>
                <a:endParaRPr lang="el-GR" sz="1200" b="1" i="1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8E29F80-5CA7-4DEF-9DF5-FB136ABC4E35}"/>
                </a:ext>
              </a:extLst>
            </p:cNvPr>
            <p:cNvSpPr txBox="1"/>
            <p:nvPr/>
          </p:nvSpPr>
          <p:spPr>
            <a:xfrm>
              <a:off x="9042600" y="2395274"/>
              <a:ext cx="11158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availability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7F1A311-4090-4B33-AAE2-737A0273BF0C}"/>
                </a:ext>
              </a:extLst>
            </p:cNvPr>
            <p:cNvSpPr txBox="1"/>
            <p:nvPr/>
          </p:nvSpPr>
          <p:spPr>
            <a:xfrm>
              <a:off x="8983069" y="3216008"/>
              <a:ext cx="1115818" cy="277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price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BB0CB9A9-53C7-48F3-A700-EC1E749FF3B7}"/>
                </a:ext>
              </a:extLst>
            </p:cNvPr>
            <p:cNvSpPr txBox="1"/>
            <p:nvPr/>
          </p:nvSpPr>
          <p:spPr>
            <a:xfrm>
              <a:off x="10279512" y="2473802"/>
              <a:ext cx="1305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latin typeface="Avenir Next LT Pro" panose="020B0504020202020204" pitchFamily="34" charset="0"/>
                </a:rPr>
                <a:t>location id</a:t>
              </a:r>
              <a:endParaRPr lang="el-GR" sz="1200" b="1" i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879F0532-3EC6-4AD0-A15B-7209A747044B}"/>
                </a:ext>
              </a:extLst>
            </p:cNvPr>
            <p:cNvSpPr txBox="1"/>
            <p:nvPr/>
          </p:nvSpPr>
          <p:spPr>
            <a:xfrm>
              <a:off x="10296775" y="3120016"/>
              <a:ext cx="1305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>
                  <a:latin typeface="Avenir Next LT Pro" panose="020B0504020202020204" pitchFamily="34" charset="0"/>
                </a:rPr>
                <a:t>date id</a:t>
              </a:r>
              <a:endParaRPr lang="el-GR" sz="1200" b="1" i="1" dirty="0">
                <a:latin typeface="Avenir Next LT Pro" panose="020B0504020202020204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49D60DC-14E7-45E8-BBE0-1A7FD065D0D8}"/>
                </a:ext>
              </a:extLst>
            </p:cNvPr>
            <p:cNvSpPr txBox="1"/>
            <p:nvPr/>
          </p:nvSpPr>
          <p:spPr>
            <a:xfrm>
              <a:off x="9935692" y="2706374"/>
              <a:ext cx="1529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maximum nights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C8199EF-D32F-4FDA-B982-35194E38059F}"/>
                </a:ext>
              </a:extLst>
            </p:cNvPr>
            <p:cNvSpPr txBox="1"/>
            <p:nvPr/>
          </p:nvSpPr>
          <p:spPr>
            <a:xfrm>
              <a:off x="8748764" y="2899221"/>
              <a:ext cx="15293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 minimum nights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4445C48-75AC-4B1F-9EB3-8FC31CC58563}"/>
              </a:ext>
            </a:extLst>
          </p:cNvPr>
          <p:cNvGrpSpPr/>
          <p:nvPr/>
        </p:nvGrpSpPr>
        <p:grpSpPr>
          <a:xfrm>
            <a:off x="8779956" y="3552972"/>
            <a:ext cx="3007038" cy="1210348"/>
            <a:chOff x="8779956" y="3552972"/>
            <a:chExt cx="3007038" cy="121034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42454C3-FF4B-41A4-936F-F3D907D62D3F}"/>
                </a:ext>
              </a:extLst>
            </p:cNvPr>
            <p:cNvGrpSpPr/>
            <p:nvPr/>
          </p:nvGrpSpPr>
          <p:grpSpPr>
            <a:xfrm>
              <a:off x="8779956" y="3552972"/>
              <a:ext cx="3007038" cy="1210348"/>
              <a:chOff x="8800463" y="2305959"/>
              <a:chExt cx="3007038" cy="1210348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7B7DE506-E597-4A55-85FA-8EA4EBC09995}"/>
                  </a:ext>
                </a:extLst>
              </p:cNvPr>
              <p:cNvGrpSpPr/>
              <p:nvPr/>
            </p:nvGrpSpPr>
            <p:grpSpPr>
              <a:xfrm>
                <a:off x="8823605" y="2305959"/>
                <a:ext cx="2538069" cy="1210348"/>
                <a:chOff x="1972670" y="4023667"/>
                <a:chExt cx="2155577" cy="649363"/>
              </a:xfrm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id="{5FB55A9B-3704-43BF-BACC-9D146285361F}"/>
                    </a:ext>
                  </a:extLst>
                </p:cNvPr>
                <p:cNvSpPr/>
                <p:nvPr/>
              </p:nvSpPr>
              <p:spPr>
                <a:xfrm>
                  <a:off x="1972670" y="4023667"/>
                  <a:ext cx="2155577" cy="649363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rgbClr val="DC804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l-GR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12BD860C-EC33-4EB2-8479-BAF2B7B6F165}"/>
                    </a:ext>
                  </a:extLst>
                </p:cNvPr>
                <p:cNvSpPr txBox="1"/>
                <p:nvPr/>
              </p:nvSpPr>
              <p:spPr>
                <a:xfrm>
                  <a:off x="2040668" y="4278561"/>
                  <a:ext cx="947662" cy="148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venir Next LT Pro" panose="020B0504020202020204" pitchFamily="34" charset="0"/>
                    </a:rPr>
                    <a:t>total listings </a:t>
                  </a:r>
                  <a:endParaRPr lang="el-GR" sz="1200" dirty="0">
                    <a:latin typeface="Avenir Next LT Pro" panose="020B0504020202020204" pitchFamily="34" charset="0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11269F2-CC57-4A47-8383-9A159C80C180}"/>
                  </a:ext>
                </a:extLst>
              </p:cNvPr>
              <p:cNvSpPr txBox="1"/>
              <p:nvPr/>
            </p:nvSpPr>
            <p:spPr>
              <a:xfrm>
                <a:off x="8939031" y="2336999"/>
                <a:ext cx="1834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 host acceptance rate</a:t>
                </a:r>
                <a:endParaRPr lang="el-GR" sz="120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CEE2CDF-9276-4C43-964A-9892005B9BCB}"/>
                  </a:ext>
                </a:extLst>
              </p:cNvPr>
              <p:cNvSpPr txBox="1"/>
              <p:nvPr/>
            </p:nvSpPr>
            <p:spPr>
              <a:xfrm>
                <a:off x="10502117" y="2432643"/>
                <a:ext cx="13053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>
                    <a:latin typeface="Avenir Next LT Pro" panose="020B0504020202020204" pitchFamily="34" charset="0"/>
                  </a:rPr>
                  <a:t>host id</a:t>
                </a:r>
                <a:endParaRPr lang="el-GR" sz="1200" b="1" i="1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E7F905B-A488-4F3F-8E18-5FDD5CA1321A}"/>
                  </a:ext>
                </a:extLst>
              </p:cNvPr>
              <p:cNvSpPr txBox="1"/>
              <p:nvPr/>
            </p:nvSpPr>
            <p:spPr>
              <a:xfrm>
                <a:off x="8800463" y="2564727"/>
                <a:ext cx="15293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 host response rate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49E5E7A-C9C0-42A4-95A2-91B551A2A5AB}"/>
                </a:ext>
              </a:extLst>
            </p:cNvPr>
            <p:cNvSpPr txBox="1"/>
            <p:nvPr/>
          </p:nvSpPr>
          <p:spPr>
            <a:xfrm>
              <a:off x="9857305" y="4033843"/>
              <a:ext cx="1458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total entire homes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DF5EE7BE-E93F-4EE9-B4D0-161C14BFAB17}"/>
                </a:ext>
              </a:extLst>
            </p:cNvPr>
            <p:cNvSpPr txBox="1"/>
            <p:nvPr/>
          </p:nvSpPr>
          <p:spPr>
            <a:xfrm>
              <a:off x="8857664" y="4283907"/>
              <a:ext cx="1728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total private rooms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AE9D24CD-6097-438A-AA40-336712B755F0}"/>
                </a:ext>
              </a:extLst>
            </p:cNvPr>
            <p:cNvSpPr txBox="1"/>
            <p:nvPr/>
          </p:nvSpPr>
          <p:spPr>
            <a:xfrm>
              <a:off x="9837463" y="4446111"/>
              <a:ext cx="1728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total shared rooms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241E723C-A048-451F-B86C-A63C2022061F}"/>
              </a:ext>
            </a:extLst>
          </p:cNvPr>
          <p:cNvSpPr txBox="1"/>
          <p:nvPr/>
        </p:nvSpPr>
        <p:spPr>
          <a:xfrm>
            <a:off x="3543040" y="2222268"/>
            <a:ext cx="111581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 bedrooms</a:t>
            </a:r>
            <a:endParaRPr lang="el-GR" sz="1200" dirty="0">
              <a:latin typeface="Avenir Next LT Pro" panose="020B0504020202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0AC5D1C-3225-4885-907D-534699036969}"/>
              </a:ext>
            </a:extLst>
          </p:cNvPr>
          <p:cNvSpPr txBox="1"/>
          <p:nvPr/>
        </p:nvSpPr>
        <p:spPr>
          <a:xfrm>
            <a:off x="4435763" y="2200048"/>
            <a:ext cx="1529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 accommodates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7F8BC49-E807-4E2B-B6ED-6298921DC556}"/>
              </a:ext>
            </a:extLst>
          </p:cNvPr>
          <p:cNvSpPr txBox="1"/>
          <p:nvPr/>
        </p:nvSpPr>
        <p:spPr>
          <a:xfrm>
            <a:off x="4786818" y="2925331"/>
            <a:ext cx="1115818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venir Next LT Pro" panose="020B0504020202020204" pitchFamily="34" charset="0"/>
              </a:rPr>
              <a:t> bathrooms </a:t>
            </a:r>
            <a:endParaRPr lang="el-GR" sz="1200" dirty="0">
              <a:latin typeface="Avenir Next LT Pro" panose="020B0504020202020204" pitchFamily="34" charset="0"/>
            </a:endParaRPr>
          </a:p>
        </p:txBody>
      </p: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11FE9D04-6DBE-4E8A-8BDC-58B492098829}"/>
              </a:ext>
            </a:extLst>
          </p:cNvPr>
          <p:cNvGrpSpPr/>
          <p:nvPr/>
        </p:nvGrpSpPr>
        <p:grpSpPr>
          <a:xfrm>
            <a:off x="3070942" y="5939792"/>
            <a:ext cx="1478770" cy="789000"/>
            <a:chOff x="3070942" y="5939792"/>
            <a:chExt cx="1478770" cy="78900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586E272-D243-4286-A444-EF82FF45A754}"/>
                </a:ext>
              </a:extLst>
            </p:cNvPr>
            <p:cNvGrpSpPr/>
            <p:nvPr/>
          </p:nvGrpSpPr>
          <p:grpSpPr>
            <a:xfrm>
              <a:off x="3093676" y="5939792"/>
              <a:ext cx="1456036" cy="762323"/>
              <a:chOff x="3093676" y="5939791"/>
              <a:chExt cx="1456036" cy="555119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A1C93AB2-EEDB-47BA-A638-D932513074EF}"/>
                  </a:ext>
                </a:extLst>
              </p:cNvPr>
              <p:cNvGrpSpPr/>
              <p:nvPr/>
            </p:nvGrpSpPr>
            <p:grpSpPr>
              <a:xfrm>
                <a:off x="3093676" y="5939791"/>
                <a:ext cx="1221367" cy="531242"/>
                <a:chOff x="1972669" y="4006888"/>
                <a:chExt cx="1730784" cy="666142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8D156DE7-E463-40D7-AB4D-ECF14FDE3246}"/>
                    </a:ext>
                  </a:extLst>
                </p:cNvPr>
                <p:cNvGrpSpPr/>
                <p:nvPr/>
              </p:nvGrpSpPr>
              <p:grpSpPr>
                <a:xfrm>
                  <a:off x="1972669" y="4006888"/>
                  <a:ext cx="1730784" cy="666142"/>
                  <a:chOff x="3245876" y="2497898"/>
                  <a:chExt cx="2027935" cy="760664"/>
                </a:xfrm>
                <a:solidFill>
                  <a:schemeClr val="accent2">
                    <a:lumMod val="20000"/>
                    <a:lumOff val="80000"/>
                  </a:schemeClr>
                </a:solidFill>
              </p:grpSpPr>
              <p:sp>
                <p:nvSpPr>
                  <p:cNvPr id="109" name="Rectangle: Rounded Corners 108">
                    <a:extLst>
                      <a:ext uri="{FF2B5EF4-FFF2-40B4-BE49-F238E27FC236}">
                        <a16:creationId xmlns:a16="http://schemas.microsoft.com/office/drawing/2014/main" id="{C005A323-5C46-41B9-A529-9684A65C5391}"/>
                      </a:ext>
                    </a:extLst>
                  </p:cNvPr>
                  <p:cNvSpPr/>
                  <p:nvPr/>
                </p:nvSpPr>
                <p:spPr>
                  <a:xfrm>
                    <a:off x="3245876" y="2517058"/>
                    <a:ext cx="1901349" cy="741504"/>
                  </a:xfrm>
                  <a:prstGeom prst="roundRect">
                    <a:avLst/>
                  </a:prstGeom>
                  <a:grp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l-GR"/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57D17C7D-D43F-4B77-AED7-D7D2F5085D0B}"/>
                      </a:ext>
                    </a:extLst>
                  </p:cNvPr>
                  <p:cNvSpPr txBox="1"/>
                  <p:nvPr/>
                </p:nvSpPr>
                <p:spPr>
                  <a:xfrm>
                    <a:off x="3509759" y="2497898"/>
                    <a:ext cx="1764052" cy="31630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b="1" dirty="0">
                        <a:latin typeface="Avenir Next LT Pro" panose="020B0504020202020204" pitchFamily="34" charset="0"/>
                      </a:rPr>
                      <a:t>month ID</a:t>
                    </a:r>
                    <a:endParaRPr lang="el-GR" sz="1200" b="1" dirty="0">
                      <a:latin typeface="Avenir Next LT Pro" panose="020B0504020202020204" pitchFamily="34" charset="0"/>
                    </a:endParaRPr>
                  </a:p>
                </p:txBody>
              </p:sp>
            </p:grp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721A240-2C3D-4CC9-845D-635EA55746E5}"/>
                    </a:ext>
                  </a:extLst>
                </p:cNvPr>
                <p:cNvSpPr txBox="1"/>
                <p:nvPr/>
              </p:nvSpPr>
              <p:spPr>
                <a:xfrm>
                  <a:off x="2408721" y="4152348"/>
                  <a:ext cx="930344" cy="357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venir Next LT Pro" panose="020B0504020202020204" pitchFamily="34" charset="0"/>
                    </a:rPr>
                    <a:t>month </a:t>
                  </a:r>
                  <a:endParaRPr lang="el-GR" sz="1200" dirty="0">
                    <a:latin typeface="Avenir Next LT Pro" panose="020B0504020202020204" pitchFamily="34" charset="0"/>
                  </a:endParaRPr>
                </a:p>
              </p:txBody>
            </p:sp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C9BFE61-71ED-4B2C-9E16-01D54F801609}"/>
                  </a:ext>
                </a:extLst>
              </p:cNvPr>
              <p:cNvSpPr txBox="1"/>
              <p:nvPr/>
            </p:nvSpPr>
            <p:spPr>
              <a:xfrm>
                <a:off x="3649649" y="6217911"/>
                <a:ext cx="90006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venir Next LT Pro" panose="020B0504020202020204" pitchFamily="34" charset="0"/>
                  </a:rPr>
                  <a:t>year ID</a:t>
                </a:r>
                <a:endParaRPr lang="el-GR" sz="1200" dirty="0">
                  <a:latin typeface="Avenir Next LT Pro" panose="020B0504020202020204" pitchFamily="34" charset="0"/>
                </a:endParaRPr>
              </a:p>
            </p:txBody>
          </p: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17D1CAC-123F-4A6D-A449-69729F20343D}"/>
                </a:ext>
              </a:extLst>
            </p:cNvPr>
            <p:cNvSpPr txBox="1"/>
            <p:nvPr/>
          </p:nvSpPr>
          <p:spPr>
            <a:xfrm>
              <a:off x="3070942" y="6267127"/>
              <a:ext cx="741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venir Next LT Pro" panose="020B0504020202020204" pitchFamily="34" charset="0"/>
                </a:rPr>
                <a:t>month number</a:t>
              </a:r>
              <a:endParaRPr lang="el-GR" sz="1200" dirty="0">
                <a:latin typeface="Avenir Next LT Pro" panose="020B05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89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47F613-1C3A-4B94-9422-6EB92E812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6" y="590805"/>
            <a:ext cx="9819967" cy="76986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232F3D"/>
                </a:solidFill>
                <a:latin typeface="Avenir Next LT Pro Light" panose="020B0304020202020204" pitchFamily="34" charset="0"/>
              </a:rPr>
              <a:t>Multidimensional cube development</a:t>
            </a:r>
            <a:endParaRPr lang="el-GR" sz="3600" dirty="0">
              <a:solidFill>
                <a:srgbClr val="232F3D"/>
              </a:solidFill>
              <a:latin typeface="Avenir Next LT Pro Light" panose="020B03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EB889-DAD6-43C9-A3B5-5EC422A8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9" y="648804"/>
            <a:ext cx="600887" cy="600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1F6ECA-213B-4224-8767-AABC3693A1A1}"/>
              </a:ext>
            </a:extLst>
          </p:cNvPr>
          <p:cNvSpPr txBox="1"/>
          <p:nvPr/>
        </p:nvSpPr>
        <p:spPr>
          <a:xfrm>
            <a:off x="647809" y="3291934"/>
            <a:ext cx="2655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Avenir Next LT Pro" panose="020B0504020202020204" pitchFamily="34" charset="0"/>
              </a:rPr>
              <a:t>Define Hierarchies </a:t>
            </a:r>
            <a:endParaRPr lang="el-GR" sz="3200" i="1" dirty="0">
              <a:latin typeface="Avenir Next LT Pro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6D6BCE-FF73-429A-AF69-3DF1464AA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36" y="1637251"/>
            <a:ext cx="3047802" cy="33093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6A4A56-07D5-4995-A865-B09BB1FD9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751" y="1637251"/>
            <a:ext cx="3047802" cy="485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46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B52CDC-9990-44E0-B9C7-3907F4893CC6}"/>
              </a:ext>
            </a:extLst>
          </p:cNvPr>
          <p:cNvSpPr/>
          <p:nvPr/>
        </p:nvSpPr>
        <p:spPr>
          <a:xfrm>
            <a:off x="0" y="0"/>
            <a:ext cx="4670323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Τίτλος 1">
            <a:extLst>
              <a:ext uri="{FF2B5EF4-FFF2-40B4-BE49-F238E27FC236}">
                <a16:creationId xmlns:a16="http://schemas.microsoft.com/office/drawing/2014/main" id="{D28EA8FB-B66F-4CB2-9E0F-4AEED7C16DC7}"/>
              </a:ext>
            </a:extLst>
          </p:cNvPr>
          <p:cNvSpPr txBox="1">
            <a:spLocks/>
          </p:cNvSpPr>
          <p:nvPr/>
        </p:nvSpPr>
        <p:spPr>
          <a:xfrm>
            <a:off x="1474406" y="2419629"/>
            <a:ext cx="21737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Schema</a:t>
            </a:r>
            <a:endParaRPr lang="el-GR" sz="360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3C1F2F-8636-44F2-B2DA-CF0C6F0F3543}"/>
              </a:ext>
            </a:extLst>
          </p:cNvPr>
          <p:cNvCxnSpPr>
            <a:cxnSpLocks/>
          </p:cNvCxnSpPr>
          <p:nvPr/>
        </p:nvCxnSpPr>
        <p:spPr>
          <a:xfrm>
            <a:off x="-42330" y="6164822"/>
            <a:ext cx="43400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Cube with solid fill">
            <a:extLst>
              <a:ext uri="{FF2B5EF4-FFF2-40B4-BE49-F238E27FC236}">
                <a16:creationId xmlns:a16="http://schemas.microsoft.com/office/drawing/2014/main" id="{87DD4BDB-B55C-43F3-B272-8CDB456EF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437" y="2625211"/>
            <a:ext cx="914400" cy="9144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31A063FE-D769-49A9-90DB-196A2CEB3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23" y="618978"/>
            <a:ext cx="7521677" cy="5398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135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Θέμα του Office">
  <a:themeElements>
    <a:clrScheme name="Διάμεσος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Άκρο με ζώνες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Διάμεσος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233663D05624A8717A62189D3C55D" ma:contentTypeVersion="8" ma:contentTypeDescription="Create a new document." ma:contentTypeScope="" ma:versionID="8e6e0b4020129e833c38d2c0f505cf7b">
  <xsd:schema xmlns:xsd="http://www.w3.org/2001/XMLSchema" xmlns:xs="http://www.w3.org/2001/XMLSchema" xmlns:p="http://schemas.microsoft.com/office/2006/metadata/properties" xmlns:ns2="32c0faa5-7afe-4db3-9e5d-00fa8f29412a" targetNamespace="http://schemas.microsoft.com/office/2006/metadata/properties" ma:root="true" ma:fieldsID="5c9d5184685830a458d2c1cba75bc9a0" ns2:_="">
    <xsd:import namespace="32c0faa5-7afe-4db3-9e5d-00fa8f2941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c0faa5-7afe-4db3-9e5d-00fa8f2941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BC2C3E-5E5D-43AA-923E-18A852A9EC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23D7D95-82DF-4ADE-BC55-77271B6021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D374DA-A246-4F83-A48B-D8BC2C5D5B86}">
  <ds:schemaRefs>
    <ds:schemaRef ds:uri="32c0faa5-7afe-4db3-9e5d-00fa8f2941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3085</TotalTime>
  <Words>779</Words>
  <Application>Microsoft Office PowerPoint</Application>
  <PresentationFormat>Ευρεία οθόνη</PresentationFormat>
  <Paragraphs>175</Paragraphs>
  <Slides>34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10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34</vt:i4>
      </vt:variant>
    </vt:vector>
  </HeadingPairs>
  <TitlesOfParts>
    <vt:vector size="45" baseType="lpstr">
      <vt:lpstr>Abadi</vt:lpstr>
      <vt:lpstr>Arial</vt:lpstr>
      <vt:lpstr>Arial Nova</vt:lpstr>
      <vt:lpstr>Avenir Next LT Pro</vt:lpstr>
      <vt:lpstr>Avenir Next LT Pro Light</vt:lpstr>
      <vt:lpstr>Calibri</vt:lpstr>
      <vt:lpstr>Calibri Light</vt:lpstr>
      <vt:lpstr>Cambria Math</vt:lpstr>
      <vt:lpstr>Tahoma</vt:lpstr>
      <vt:lpstr>Wingdings</vt:lpstr>
      <vt:lpstr>Θέμα του Office</vt:lpstr>
      <vt:lpstr>Παρουσίαση του PowerPoint</vt:lpstr>
      <vt:lpstr>Overview</vt:lpstr>
      <vt:lpstr>Problem Scope</vt:lpstr>
      <vt:lpstr>Dataset </vt:lpstr>
      <vt:lpstr>System Workflow</vt:lpstr>
      <vt:lpstr>Data cleaning &amp; transformation</vt:lpstr>
      <vt:lpstr>Building the data warehouse </vt:lpstr>
      <vt:lpstr>Multidimensional cube development</vt:lpstr>
      <vt:lpstr>Παρουσίαση του PowerPoint</vt:lpstr>
      <vt:lpstr>Calculations - measures</vt:lpstr>
      <vt:lpstr>OLAP Reports</vt:lpstr>
      <vt:lpstr>OLAP Reports</vt:lpstr>
      <vt:lpstr>Παρουσίαση του PowerPoint</vt:lpstr>
      <vt:lpstr>Amsterdam Top priced properties </vt:lpstr>
      <vt:lpstr>Amsterdam Top priced properties - Entire homes</vt:lpstr>
      <vt:lpstr>Amsterdam Top priced properties – Private rooms</vt:lpstr>
      <vt:lpstr>Berlin Top priced properties </vt:lpstr>
      <vt:lpstr>Berlin Top priced properties – Entire homes</vt:lpstr>
      <vt:lpstr>Berlin Top priced properties – Private rooms</vt:lpstr>
      <vt:lpstr>Amsterdam Top rated properties</vt:lpstr>
      <vt:lpstr>Amsterdam Top rated properties - Lofts</vt:lpstr>
      <vt:lpstr>Berlin Top rated properties</vt:lpstr>
      <vt:lpstr>Berlin Top rated properties - Cottage</vt:lpstr>
      <vt:lpstr>Top hosts</vt:lpstr>
      <vt:lpstr>Superhosts</vt:lpstr>
      <vt:lpstr>Hosts</vt:lpstr>
      <vt:lpstr>Berlin best host</vt:lpstr>
      <vt:lpstr>Amsterdam best host</vt:lpstr>
      <vt:lpstr>Price distribution</vt:lpstr>
      <vt:lpstr>Price - Amsterdam</vt:lpstr>
      <vt:lpstr>Price - Berlin</vt:lpstr>
      <vt:lpstr>Challenges </vt:lpstr>
      <vt:lpstr>Findings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StayMore</dc:title>
  <dc:creator>Panagiota Gkourioti</dc:creator>
  <cp:lastModifiedBy>Panagiota Gkourioti</cp:lastModifiedBy>
  <cp:revision>11</cp:revision>
  <dcterms:created xsi:type="dcterms:W3CDTF">2020-12-20T23:37:28Z</dcterms:created>
  <dcterms:modified xsi:type="dcterms:W3CDTF">2021-12-12T21:55:13Z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0x010100833233663D05624A8717A62189D3C55D</vt:lpwstr>
  </property>
</Properties>
</file>